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Playfair Display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Old Standard TT"/>
      <p:regular r:id="rId33"/>
      <p:bold r:id="rId34"/>
      <p:italic r:id="rId35"/>
    </p:embeddedFont>
    <p:embeddedFont>
      <p:font typeface="Merriweather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673AD74-062C-48BE-9CB7-13A305BEBC54}">
  <a:tblStyle styleId="{2673AD74-062C-48BE-9CB7-13A305BEBC5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B1FC457-7846-4F10-834E-DC0B9C3B2AF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PlayfairDisplay-bold.fntdata"/><Relationship Id="rId25" Type="http://schemas.openxmlformats.org/officeDocument/2006/relationships/font" Target="fonts/PlayfairDisplay-regular.fntdata"/><Relationship Id="rId28" Type="http://schemas.openxmlformats.org/officeDocument/2006/relationships/font" Target="fonts/PlayfairDisplay-boldItalic.fntdata"/><Relationship Id="rId27" Type="http://schemas.openxmlformats.org/officeDocument/2006/relationships/font" Target="fonts/PlayfairDisplay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5.xml"/><Relationship Id="rId33" Type="http://schemas.openxmlformats.org/officeDocument/2006/relationships/font" Target="fonts/OldStandardTT-regular.fntdata"/><Relationship Id="rId10" Type="http://schemas.openxmlformats.org/officeDocument/2006/relationships/slide" Target="slides/slide4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7.xml"/><Relationship Id="rId35" Type="http://schemas.openxmlformats.org/officeDocument/2006/relationships/font" Target="fonts/OldStandardTT-italic.fntdata"/><Relationship Id="rId12" Type="http://schemas.openxmlformats.org/officeDocument/2006/relationships/slide" Target="slides/slide6.xml"/><Relationship Id="rId34" Type="http://schemas.openxmlformats.org/officeDocument/2006/relationships/font" Target="fonts/OldStandardTT-bold.fntdata"/><Relationship Id="rId15" Type="http://schemas.openxmlformats.org/officeDocument/2006/relationships/slide" Target="slides/slide9.xml"/><Relationship Id="rId37" Type="http://schemas.openxmlformats.org/officeDocument/2006/relationships/font" Target="fonts/Merriweather-bold.fntdata"/><Relationship Id="rId14" Type="http://schemas.openxmlformats.org/officeDocument/2006/relationships/slide" Target="slides/slide8.xml"/><Relationship Id="rId36" Type="http://schemas.openxmlformats.org/officeDocument/2006/relationships/font" Target="fonts/Merriweather-regular.fntdata"/><Relationship Id="rId17" Type="http://schemas.openxmlformats.org/officeDocument/2006/relationships/slide" Target="slides/slide11.xml"/><Relationship Id="rId39" Type="http://schemas.openxmlformats.org/officeDocument/2006/relationships/font" Target="fonts/Merriweather-boldItalic.fntdata"/><Relationship Id="rId16" Type="http://schemas.openxmlformats.org/officeDocument/2006/relationships/slide" Target="slides/slide10.xml"/><Relationship Id="rId38" Type="http://schemas.openxmlformats.org/officeDocument/2006/relationships/font" Target="fonts/Merriweather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1d45fd4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1d45fd4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WILLIE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01d45fd41e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01d45fd41e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WILLIAM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01d45fd41e_3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01d45fd41e_3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TOM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01d45fd41e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01d45fd41e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TOM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1d45fd41e_3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01d45fd41e_3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LOUIS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01d45fd41e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01d45fd41e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LOUIS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01d45fd41e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01d45fd41e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TOM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01d45fd41e_3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01d45fd41e_3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MARGAUX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01d45fd41e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01d45fd41e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WILLIE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01d45fd41e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01d45fd41e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WILLIE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01d45fd41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01d45fd41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WILLIE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1d45fd41e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01d45fd41e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MAXIME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1d45fd41e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01d45fd41e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MAXIME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01d45fd41e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01d45fd41e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MARGAUX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1d45fd41e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01d45fd41e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MARGAUX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1d45fd41e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01d45fd41e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MARGAUX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01d45fd41e_3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01d45fd41e_3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WILLIAM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1d45fd41e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01d45fd41e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WILLIAM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26.jpg"/><Relationship Id="rId7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11" Type="http://schemas.openxmlformats.org/officeDocument/2006/relationships/image" Target="../media/image19.png"/><Relationship Id="rId10" Type="http://schemas.openxmlformats.org/officeDocument/2006/relationships/image" Target="../media/image24.png"/><Relationship Id="rId9" Type="http://schemas.openxmlformats.org/officeDocument/2006/relationships/image" Target="../media/image28.png"/><Relationship Id="rId5" Type="http://schemas.openxmlformats.org/officeDocument/2006/relationships/image" Target="../media/image8.png"/><Relationship Id="rId6" Type="http://schemas.openxmlformats.org/officeDocument/2006/relationships/image" Target="../media/image27.png"/><Relationship Id="rId7" Type="http://schemas.openxmlformats.org/officeDocument/2006/relationships/image" Target="../media/image29.png"/><Relationship Id="rId8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22.png"/><Relationship Id="rId6" Type="http://schemas.openxmlformats.org/officeDocument/2006/relationships/image" Target="../media/image18.png"/><Relationship Id="rId7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17.png"/><Relationship Id="rId7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640825" y="4575400"/>
            <a:ext cx="6080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500">
                <a:latin typeface="Old Standard TT"/>
                <a:ea typeface="Old Standard TT"/>
                <a:cs typeface="Old Standard TT"/>
                <a:sym typeface="Old Standard TT"/>
              </a:rPr>
              <a:t>Mardi 16 Novembre  -  Groupe 14</a:t>
            </a:r>
            <a:endParaRPr i="1" sz="15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750" y="114600"/>
            <a:ext cx="1782126" cy="707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Google Shape;56;p13"/>
          <p:cNvCxnSpPr/>
          <p:nvPr/>
        </p:nvCxnSpPr>
        <p:spPr>
          <a:xfrm>
            <a:off x="4560900" y="1981200"/>
            <a:ext cx="0" cy="3492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" name="Google Shape;57;p13"/>
          <p:cNvCxnSpPr/>
          <p:nvPr/>
        </p:nvCxnSpPr>
        <p:spPr>
          <a:xfrm>
            <a:off x="4560900" y="2330400"/>
            <a:ext cx="11241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13"/>
          <p:cNvCxnSpPr>
            <a:stCxn id="59" idx="2"/>
          </p:cNvCxnSpPr>
          <p:nvPr/>
        </p:nvCxnSpPr>
        <p:spPr>
          <a:xfrm>
            <a:off x="629475" y="2571750"/>
            <a:ext cx="0" cy="6165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503150" y="4749900"/>
            <a:ext cx="640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1" name="Google Shape;61;p13"/>
          <p:cNvSpPr/>
          <p:nvPr/>
        </p:nvSpPr>
        <p:spPr>
          <a:xfrm>
            <a:off x="3332025" y="2863075"/>
            <a:ext cx="4360505" cy="4154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OPEN SOURCE PLASTIC</a:t>
            </a:r>
          </a:p>
        </p:txBody>
      </p:sp>
      <p:sp>
        <p:nvSpPr>
          <p:cNvPr id="62" name="Google Shape;62;p13"/>
          <p:cNvSpPr/>
          <p:nvPr/>
        </p:nvSpPr>
        <p:spPr>
          <a:xfrm>
            <a:off x="3619100" y="3467750"/>
            <a:ext cx="3786362" cy="4155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RECYCLING MACHINE</a:t>
            </a:r>
          </a:p>
        </p:txBody>
      </p:sp>
      <p:cxnSp>
        <p:nvCxnSpPr>
          <p:cNvPr id="63" name="Google Shape;63;p13"/>
          <p:cNvCxnSpPr/>
          <p:nvPr/>
        </p:nvCxnSpPr>
        <p:spPr>
          <a:xfrm>
            <a:off x="3431025" y="2722575"/>
            <a:ext cx="4162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64" name="Google Shape;64;p13"/>
          <p:cNvCxnSpPr/>
          <p:nvPr/>
        </p:nvCxnSpPr>
        <p:spPr>
          <a:xfrm>
            <a:off x="3431025" y="4017975"/>
            <a:ext cx="4162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65" name="Google Shape;65;p13"/>
          <p:cNvCxnSpPr/>
          <p:nvPr/>
        </p:nvCxnSpPr>
        <p:spPr>
          <a:xfrm>
            <a:off x="5680875" y="2324700"/>
            <a:ext cx="0" cy="3930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" name="Google Shape;66;p13"/>
          <p:cNvCxnSpPr/>
          <p:nvPr/>
        </p:nvCxnSpPr>
        <p:spPr>
          <a:xfrm flipH="1">
            <a:off x="5676975" y="4017975"/>
            <a:ext cx="3900" cy="4113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"/>
          <p:cNvSpPr txBox="1"/>
          <p:nvPr>
            <p:ph idx="12" type="sldNum"/>
          </p:nvPr>
        </p:nvSpPr>
        <p:spPr>
          <a:xfrm>
            <a:off x="85031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21" name="Google Shape;221;p22"/>
          <p:cNvSpPr txBox="1"/>
          <p:nvPr/>
        </p:nvSpPr>
        <p:spPr>
          <a:xfrm>
            <a:off x="226950" y="258875"/>
            <a:ext cx="869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6FA8DC"/>
                </a:solidFill>
                <a:latin typeface="Merriweather"/>
                <a:ea typeface="Merriweather"/>
                <a:cs typeface="Merriweather"/>
                <a:sym typeface="Merriweather"/>
              </a:rPr>
              <a:t>C -</a:t>
            </a:r>
            <a:r>
              <a:rPr b="1" lang="fr" sz="1800">
                <a:solidFill>
                  <a:srgbClr val="6FA8D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Main objective of the project</a:t>
            </a:r>
            <a:endParaRPr b="1" sz="2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22" name="Google Shape;22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3325" y="175500"/>
            <a:ext cx="1274375" cy="50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2"/>
          <p:cNvPicPr preferRelativeResize="0"/>
          <p:nvPr/>
        </p:nvPicPr>
        <p:blipFill rotWithShape="1">
          <a:blip r:embed="rId5">
            <a:alphaModFix/>
          </a:blip>
          <a:srcRect b="0" l="6191" r="-9" t="0"/>
          <a:stretch/>
        </p:blipFill>
        <p:spPr>
          <a:xfrm>
            <a:off x="404824" y="780050"/>
            <a:ext cx="698900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2"/>
          <p:cNvSpPr txBox="1"/>
          <p:nvPr/>
        </p:nvSpPr>
        <p:spPr>
          <a:xfrm>
            <a:off x="2159475" y="772025"/>
            <a:ext cx="526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200"/>
              <a:buAutoNum type="arabicParenR" startAt="2"/>
            </a:pPr>
            <a:r>
              <a:rPr i="1" lang="fr" sz="1200" u="sng">
                <a:solidFill>
                  <a:srgbClr val="6FA8DC"/>
                </a:solidFill>
              </a:rPr>
              <a:t>Objectives for the press</a:t>
            </a:r>
            <a:endParaRPr i="1" u="sng"/>
          </a:p>
        </p:txBody>
      </p:sp>
      <p:cxnSp>
        <p:nvCxnSpPr>
          <p:cNvPr id="225" name="Google Shape;225;p22"/>
          <p:cNvCxnSpPr/>
          <p:nvPr/>
        </p:nvCxnSpPr>
        <p:spPr>
          <a:xfrm>
            <a:off x="2159475" y="743250"/>
            <a:ext cx="0" cy="21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22"/>
          <p:cNvCxnSpPr/>
          <p:nvPr/>
        </p:nvCxnSpPr>
        <p:spPr>
          <a:xfrm>
            <a:off x="2159475" y="956675"/>
            <a:ext cx="5484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7" name="Google Shape;22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750" y="1453299"/>
            <a:ext cx="5591175" cy="266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28" name="Google Shape;228;p22"/>
          <p:cNvCxnSpPr/>
          <p:nvPr/>
        </p:nvCxnSpPr>
        <p:spPr>
          <a:xfrm>
            <a:off x="6727600" y="2291400"/>
            <a:ext cx="173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22"/>
          <p:cNvCxnSpPr/>
          <p:nvPr/>
        </p:nvCxnSpPr>
        <p:spPr>
          <a:xfrm rot="10800000">
            <a:off x="7597300" y="1379400"/>
            <a:ext cx="0" cy="912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0" name="Google Shape;230;p22"/>
          <p:cNvSpPr txBox="1"/>
          <p:nvPr/>
        </p:nvSpPr>
        <p:spPr>
          <a:xfrm>
            <a:off x="6763750" y="2374525"/>
            <a:ext cx="1667100" cy="10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5275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50"/>
              <a:buChar char="➢"/>
            </a:pPr>
            <a:r>
              <a:rPr b="1" lang="fr" sz="1050">
                <a:solidFill>
                  <a:schemeClr val="dk1"/>
                </a:solidFill>
              </a:rPr>
              <a:t>SECURITY</a:t>
            </a:r>
            <a:endParaRPr b="1" sz="1050">
              <a:solidFill>
                <a:schemeClr val="dk1"/>
              </a:solidFill>
            </a:endParaRPr>
          </a:p>
          <a:p>
            <a:pPr indent="-29527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➢"/>
            </a:pPr>
            <a:r>
              <a:rPr b="1" lang="fr" sz="1050">
                <a:solidFill>
                  <a:schemeClr val="dk1"/>
                </a:solidFill>
              </a:rPr>
              <a:t>ELECTRONIC</a:t>
            </a:r>
            <a:endParaRPr b="1" sz="1050">
              <a:solidFill>
                <a:schemeClr val="dk1"/>
              </a:solidFill>
            </a:endParaRPr>
          </a:p>
          <a:p>
            <a:pPr indent="-29527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➢"/>
            </a:pPr>
            <a:r>
              <a:rPr b="1" lang="fr" sz="1050">
                <a:solidFill>
                  <a:schemeClr val="dk1"/>
                </a:solidFill>
              </a:rPr>
              <a:t>SUPPORT</a:t>
            </a:r>
            <a:endParaRPr b="1" sz="1050">
              <a:solidFill>
                <a:schemeClr val="dk1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050"/>
              <a:buChar char="➢"/>
            </a:pPr>
            <a:r>
              <a:rPr b="1" lang="fr" sz="1050">
                <a:solidFill>
                  <a:srgbClr val="CC0000"/>
                </a:solidFill>
              </a:rPr>
              <a:t>ENVIRONMENT/HEALTH</a:t>
            </a:r>
            <a:endParaRPr b="1" sz="1050">
              <a:solidFill>
                <a:srgbClr val="CC0000"/>
              </a:solidFill>
            </a:endParaRPr>
          </a:p>
        </p:txBody>
      </p:sp>
      <p:sp>
        <p:nvSpPr>
          <p:cNvPr id="231" name="Google Shape;231;p22"/>
          <p:cNvSpPr txBox="1"/>
          <p:nvPr/>
        </p:nvSpPr>
        <p:spPr>
          <a:xfrm>
            <a:off x="973288" y="4191538"/>
            <a:ext cx="4628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u="sng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Overview of the project concerning the hot press</a:t>
            </a:r>
            <a:endParaRPr sz="1700">
              <a:solidFill>
                <a:srgbClr val="CC0000"/>
              </a:solidFill>
            </a:endParaRPr>
          </a:p>
        </p:txBody>
      </p:sp>
      <p:cxnSp>
        <p:nvCxnSpPr>
          <p:cNvPr id="232" name="Google Shape;232;p22"/>
          <p:cNvCxnSpPr/>
          <p:nvPr/>
        </p:nvCxnSpPr>
        <p:spPr>
          <a:xfrm>
            <a:off x="6763750" y="3464425"/>
            <a:ext cx="173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22"/>
          <p:cNvCxnSpPr/>
          <p:nvPr/>
        </p:nvCxnSpPr>
        <p:spPr>
          <a:xfrm rot="10800000">
            <a:off x="7597300" y="3464425"/>
            <a:ext cx="0" cy="912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3"/>
          <p:cNvSpPr txBox="1"/>
          <p:nvPr/>
        </p:nvSpPr>
        <p:spPr>
          <a:xfrm>
            <a:off x="226950" y="258875"/>
            <a:ext cx="866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latin typeface="Playfair Display"/>
                <a:ea typeface="Playfair Display"/>
                <a:cs typeface="Playfair Display"/>
                <a:sym typeface="Playfair Display"/>
              </a:rPr>
              <a:t>Table of contents</a:t>
            </a:r>
            <a:endParaRPr b="1" sz="2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39" name="Google Shape;239;p23"/>
          <p:cNvSpPr txBox="1"/>
          <p:nvPr>
            <p:ph idx="12" type="sldNum"/>
          </p:nvPr>
        </p:nvSpPr>
        <p:spPr>
          <a:xfrm>
            <a:off x="85031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40" name="Google Shape;240;p23"/>
          <p:cNvSpPr/>
          <p:nvPr/>
        </p:nvSpPr>
        <p:spPr>
          <a:xfrm>
            <a:off x="-703375" y="967275"/>
            <a:ext cx="2080200" cy="3684900"/>
          </a:xfrm>
          <a:prstGeom prst="arc">
            <a:avLst>
              <a:gd fmla="val 15986920" name="adj1"/>
              <a:gd fmla="val 5602777" name="adj2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3"/>
          <p:cNvSpPr/>
          <p:nvPr/>
        </p:nvSpPr>
        <p:spPr>
          <a:xfrm>
            <a:off x="924725" y="1516275"/>
            <a:ext cx="548700" cy="5058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3325" y="175500"/>
            <a:ext cx="1274375" cy="50584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3"/>
          <p:cNvSpPr/>
          <p:nvPr/>
        </p:nvSpPr>
        <p:spPr>
          <a:xfrm>
            <a:off x="501550" y="921588"/>
            <a:ext cx="548700" cy="50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676" y="1563413"/>
            <a:ext cx="411525" cy="41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3"/>
          <p:cNvSpPr txBox="1"/>
          <p:nvPr/>
        </p:nvSpPr>
        <p:spPr>
          <a:xfrm>
            <a:off x="1541800" y="1626513"/>
            <a:ext cx="677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fr" sz="1000">
                <a:solidFill>
                  <a:srgbClr val="9FC5E8"/>
                </a:solidFill>
                <a:latin typeface="Merriweather"/>
                <a:ea typeface="Merriweather"/>
                <a:cs typeface="Merriweather"/>
                <a:sym typeface="Merriweather"/>
              </a:rPr>
              <a:t>B -</a:t>
            </a:r>
            <a:r>
              <a:rPr i="1" lang="fr" sz="1000">
                <a:solidFill>
                  <a:srgbClr val="9FC5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Problem statement</a:t>
            </a:r>
            <a:endParaRPr i="1" sz="900">
              <a:solidFill>
                <a:srgbClr val="9FC5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6" name="Google Shape;24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138" y="968738"/>
            <a:ext cx="411525" cy="41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3"/>
          <p:cNvSpPr txBox="1"/>
          <p:nvPr/>
        </p:nvSpPr>
        <p:spPr>
          <a:xfrm>
            <a:off x="1152975" y="1000938"/>
            <a:ext cx="739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000">
                <a:solidFill>
                  <a:srgbClr val="CFE2F3"/>
                </a:solidFill>
                <a:latin typeface="Merriweather"/>
                <a:ea typeface="Merriweather"/>
                <a:cs typeface="Merriweather"/>
                <a:sym typeface="Merriweather"/>
              </a:rPr>
              <a:t>A -</a:t>
            </a:r>
            <a:r>
              <a:rPr lang="fr" sz="1000">
                <a:solidFill>
                  <a:srgbClr val="CFE2F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Context of the study</a:t>
            </a:r>
            <a:endParaRPr sz="900">
              <a:solidFill>
                <a:srgbClr val="CFE2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3"/>
          <p:cNvSpPr/>
          <p:nvPr/>
        </p:nvSpPr>
        <p:spPr>
          <a:xfrm>
            <a:off x="1050250" y="2252100"/>
            <a:ext cx="548700" cy="505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8837" y="2297286"/>
            <a:ext cx="411525" cy="41543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3"/>
          <p:cNvSpPr txBox="1"/>
          <p:nvPr/>
        </p:nvSpPr>
        <p:spPr>
          <a:xfrm>
            <a:off x="1770000" y="2333850"/>
            <a:ext cx="560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fr" sz="1000">
                <a:solidFill>
                  <a:srgbClr val="6FA8DC"/>
                </a:solidFill>
                <a:latin typeface="Merriweather"/>
                <a:ea typeface="Merriweather"/>
                <a:cs typeface="Merriweather"/>
                <a:sym typeface="Merriweather"/>
              </a:rPr>
              <a:t>C -</a:t>
            </a:r>
            <a:r>
              <a:rPr i="1" lang="fr" sz="1000">
                <a:solidFill>
                  <a:srgbClr val="6FA8D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Main objective of the project</a:t>
            </a:r>
            <a:endParaRPr i="1" sz="900">
              <a:solidFill>
                <a:srgbClr val="6FA8D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3"/>
          <p:cNvSpPr/>
          <p:nvPr/>
        </p:nvSpPr>
        <p:spPr>
          <a:xfrm>
            <a:off x="1050250" y="2987925"/>
            <a:ext cx="548700" cy="5058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3"/>
          <p:cNvSpPr txBox="1"/>
          <p:nvPr/>
        </p:nvSpPr>
        <p:spPr>
          <a:xfrm>
            <a:off x="1834050" y="3041175"/>
            <a:ext cx="5732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500">
                <a:solidFill>
                  <a:srgbClr val="3D85C6"/>
                </a:solidFill>
                <a:latin typeface="Merriweather"/>
                <a:ea typeface="Merriweather"/>
                <a:cs typeface="Merriweather"/>
                <a:sym typeface="Merriweather"/>
              </a:rPr>
              <a:t>D -</a:t>
            </a:r>
            <a:r>
              <a:rPr b="1" lang="fr" sz="1500">
                <a:solidFill>
                  <a:srgbClr val="3D85C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Delivery</a:t>
            </a:r>
            <a:endParaRPr b="1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8849" y="3024411"/>
            <a:ext cx="411525" cy="415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4"/>
          <p:cNvSpPr txBox="1"/>
          <p:nvPr>
            <p:ph idx="12" type="sldNum"/>
          </p:nvPr>
        </p:nvSpPr>
        <p:spPr>
          <a:xfrm>
            <a:off x="85031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59" name="Google Shape;259;p24"/>
          <p:cNvSpPr txBox="1"/>
          <p:nvPr/>
        </p:nvSpPr>
        <p:spPr>
          <a:xfrm>
            <a:off x="226950" y="258875"/>
            <a:ext cx="869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800">
                <a:solidFill>
                  <a:srgbClr val="3D85C6"/>
                </a:solidFill>
                <a:latin typeface="Merriweather"/>
                <a:ea typeface="Merriweather"/>
                <a:cs typeface="Merriweather"/>
                <a:sym typeface="Merriweather"/>
              </a:rPr>
              <a:t>D</a:t>
            </a:r>
            <a:r>
              <a:rPr b="1" lang="fr" sz="1800">
                <a:solidFill>
                  <a:srgbClr val="3D85C6"/>
                </a:solidFill>
                <a:latin typeface="Merriweather"/>
                <a:ea typeface="Merriweather"/>
                <a:cs typeface="Merriweather"/>
                <a:sym typeface="Merriweather"/>
              </a:rPr>
              <a:t> -</a:t>
            </a:r>
            <a:r>
              <a:rPr b="1" lang="fr" sz="1800">
                <a:solidFill>
                  <a:srgbClr val="3D85C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Delivery</a:t>
            </a:r>
            <a:endParaRPr b="1" sz="2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60" name="Google Shape;26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3325" y="175500"/>
            <a:ext cx="1274375" cy="50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4"/>
          <p:cNvPicPr preferRelativeResize="0"/>
          <p:nvPr/>
        </p:nvPicPr>
        <p:blipFill rotWithShape="1">
          <a:blip r:embed="rId5">
            <a:alphaModFix/>
          </a:blip>
          <a:srcRect b="0" l="6191" r="-9" t="0"/>
          <a:stretch/>
        </p:blipFill>
        <p:spPr>
          <a:xfrm>
            <a:off x="404824" y="780050"/>
            <a:ext cx="698900" cy="39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4"/>
          <p:cNvPicPr preferRelativeResize="0"/>
          <p:nvPr/>
        </p:nvPicPr>
        <p:blipFill rotWithShape="1">
          <a:blip r:embed="rId6">
            <a:alphaModFix/>
          </a:blip>
          <a:srcRect b="9633" l="19833" r="4580" t="0"/>
          <a:stretch/>
        </p:blipFill>
        <p:spPr>
          <a:xfrm>
            <a:off x="1571875" y="854650"/>
            <a:ext cx="2778963" cy="394637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3" name="Google Shape;263;p24"/>
          <p:cNvPicPr preferRelativeResize="0"/>
          <p:nvPr/>
        </p:nvPicPr>
        <p:blipFill rotWithShape="1">
          <a:blip r:embed="rId7">
            <a:alphaModFix/>
          </a:blip>
          <a:srcRect b="9280" l="0" r="0" t="0"/>
          <a:stretch/>
        </p:blipFill>
        <p:spPr>
          <a:xfrm>
            <a:off x="4819000" y="1072575"/>
            <a:ext cx="3519800" cy="32679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4" name="Google Shape;264;p24"/>
          <p:cNvSpPr txBox="1"/>
          <p:nvPr/>
        </p:nvSpPr>
        <p:spPr>
          <a:xfrm>
            <a:off x="4264838" y="4414400"/>
            <a:ext cx="4628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u="sng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Schematic of the final prototype of the low tech hot press</a:t>
            </a:r>
            <a:endParaRPr sz="1700">
              <a:solidFill>
                <a:srgbClr val="CC0000"/>
              </a:solidFill>
            </a:endParaRPr>
          </a:p>
        </p:txBody>
      </p:sp>
      <p:sp>
        <p:nvSpPr>
          <p:cNvPr id="265" name="Google Shape;265;p24"/>
          <p:cNvSpPr txBox="1"/>
          <p:nvPr/>
        </p:nvSpPr>
        <p:spPr>
          <a:xfrm>
            <a:off x="404825" y="2304488"/>
            <a:ext cx="985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00" u="sng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Schematic of the final prototype of the low tech shredder</a:t>
            </a:r>
            <a:endParaRPr u="sng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"/>
          <p:cNvSpPr txBox="1"/>
          <p:nvPr/>
        </p:nvSpPr>
        <p:spPr>
          <a:xfrm>
            <a:off x="226950" y="258875"/>
            <a:ext cx="866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latin typeface="Playfair Display"/>
                <a:ea typeface="Playfair Display"/>
                <a:cs typeface="Playfair Display"/>
                <a:sym typeface="Playfair Display"/>
              </a:rPr>
              <a:t>Table of contents</a:t>
            </a:r>
            <a:endParaRPr b="1" sz="2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71" name="Google Shape;271;p25"/>
          <p:cNvSpPr txBox="1"/>
          <p:nvPr>
            <p:ph idx="12" type="sldNum"/>
          </p:nvPr>
        </p:nvSpPr>
        <p:spPr>
          <a:xfrm>
            <a:off x="85031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72" name="Google Shape;272;p25"/>
          <p:cNvSpPr/>
          <p:nvPr/>
        </p:nvSpPr>
        <p:spPr>
          <a:xfrm>
            <a:off x="-703375" y="967275"/>
            <a:ext cx="2080200" cy="3684900"/>
          </a:xfrm>
          <a:prstGeom prst="arc">
            <a:avLst>
              <a:gd fmla="val 15986920" name="adj1"/>
              <a:gd fmla="val 5602777" name="adj2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5"/>
          <p:cNvSpPr/>
          <p:nvPr/>
        </p:nvSpPr>
        <p:spPr>
          <a:xfrm>
            <a:off x="924725" y="1516275"/>
            <a:ext cx="548700" cy="5058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3325" y="175500"/>
            <a:ext cx="1274375" cy="50584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5"/>
          <p:cNvSpPr/>
          <p:nvPr/>
        </p:nvSpPr>
        <p:spPr>
          <a:xfrm>
            <a:off x="501550" y="921588"/>
            <a:ext cx="548700" cy="50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676" y="1563413"/>
            <a:ext cx="411525" cy="41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5"/>
          <p:cNvSpPr txBox="1"/>
          <p:nvPr/>
        </p:nvSpPr>
        <p:spPr>
          <a:xfrm>
            <a:off x="1541800" y="1626513"/>
            <a:ext cx="677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fr" sz="1000">
                <a:solidFill>
                  <a:srgbClr val="9FC5E8"/>
                </a:solidFill>
                <a:latin typeface="Merriweather"/>
                <a:ea typeface="Merriweather"/>
                <a:cs typeface="Merriweather"/>
                <a:sym typeface="Merriweather"/>
              </a:rPr>
              <a:t>B -</a:t>
            </a:r>
            <a:r>
              <a:rPr i="1" lang="fr" sz="1000">
                <a:solidFill>
                  <a:srgbClr val="9FC5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Problem statement</a:t>
            </a:r>
            <a:endParaRPr i="1" sz="900">
              <a:solidFill>
                <a:srgbClr val="9FC5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8" name="Google Shape;27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138" y="968738"/>
            <a:ext cx="411525" cy="41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5"/>
          <p:cNvSpPr txBox="1"/>
          <p:nvPr/>
        </p:nvSpPr>
        <p:spPr>
          <a:xfrm>
            <a:off x="1152975" y="1000938"/>
            <a:ext cx="739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000">
                <a:solidFill>
                  <a:srgbClr val="CFE2F3"/>
                </a:solidFill>
                <a:latin typeface="Merriweather"/>
                <a:ea typeface="Merriweather"/>
                <a:cs typeface="Merriweather"/>
                <a:sym typeface="Merriweather"/>
              </a:rPr>
              <a:t>A -</a:t>
            </a:r>
            <a:r>
              <a:rPr lang="fr" sz="1000">
                <a:solidFill>
                  <a:srgbClr val="CFE2F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Context of the study</a:t>
            </a:r>
            <a:endParaRPr sz="900">
              <a:solidFill>
                <a:srgbClr val="CFE2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5"/>
          <p:cNvSpPr/>
          <p:nvPr/>
        </p:nvSpPr>
        <p:spPr>
          <a:xfrm>
            <a:off x="1050250" y="2252100"/>
            <a:ext cx="548700" cy="505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8837" y="2297286"/>
            <a:ext cx="411525" cy="41543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5"/>
          <p:cNvSpPr txBox="1"/>
          <p:nvPr/>
        </p:nvSpPr>
        <p:spPr>
          <a:xfrm>
            <a:off x="1770000" y="2333850"/>
            <a:ext cx="560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fr" sz="1000">
                <a:solidFill>
                  <a:srgbClr val="6FA8DC"/>
                </a:solidFill>
                <a:latin typeface="Merriweather"/>
                <a:ea typeface="Merriweather"/>
                <a:cs typeface="Merriweather"/>
                <a:sym typeface="Merriweather"/>
              </a:rPr>
              <a:t>C -</a:t>
            </a:r>
            <a:r>
              <a:rPr i="1" lang="fr" sz="1000">
                <a:solidFill>
                  <a:srgbClr val="6FA8D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Main objective of the project</a:t>
            </a:r>
            <a:endParaRPr i="1" sz="900">
              <a:solidFill>
                <a:srgbClr val="6FA8D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5"/>
          <p:cNvSpPr/>
          <p:nvPr/>
        </p:nvSpPr>
        <p:spPr>
          <a:xfrm>
            <a:off x="1050250" y="2987925"/>
            <a:ext cx="548700" cy="5058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5"/>
          <p:cNvSpPr txBox="1"/>
          <p:nvPr/>
        </p:nvSpPr>
        <p:spPr>
          <a:xfrm>
            <a:off x="1834050" y="3071475"/>
            <a:ext cx="573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fr" sz="1000">
                <a:solidFill>
                  <a:srgbClr val="3D85C6"/>
                </a:solidFill>
                <a:latin typeface="Merriweather"/>
                <a:ea typeface="Merriweather"/>
                <a:cs typeface="Merriweather"/>
                <a:sym typeface="Merriweather"/>
              </a:rPr>
              <a:t>D -</a:t>
            </a:r>
            <a:r>
              <a:rPr i="1" lang="fr" sz="1000">
                <a:solidFill>
                  <a:srgbClr val="3D85C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Delivery</a:t>
            </a:r>
            <a:endParaRPr i="1" sz="90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5" name="Google Shape;28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8849" y="3024411"/>
            <a:ext cx="411525" cy="41543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5"/>
          <p:cNvSpPr/>
          <p:nvPr/>
        </p:nvSpPr>
        <p:spPr>
          <a:xfrm>
            <a:off x="924725" y="3661163"/>
            <a:ext cx="548700" cy="505800"/>
          </a:xfrm>
          <a:prstGeom prst="ellipse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3312" y="3706349"/>
            <a:ext cx="411525" cy="41543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5"/>
          <p:cNvSpPr txBox="1"/>
          <p:nvPr/>
        </p:nvSpPr>
        <p:spPr>
          <a:xfrm>
            <a:off x="1541800" y="3723750"/>
            <a:ext cx="5205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500">
                <a:solidFill>
                  <a:srgbClr val="0B5394"/>
                </a:solidFill>
                <a:latin typeface="Merriweather"/>
                <a:ea typeface="Merriweather"/>
                <a:cs typeface="Merriweather"/>
                <a:sym typeface="Merriweather"/>
              </a:rPr>
              <a:t>E -</a:t>
            </a:r>
            <a:r>
              <a:rPr b="1" lang="fr" sz="1500">
                <a:solidFill>
                  <a:srgbClr val="0B539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State of the art</a:t>
            </a:r>
            <a:endParaRPr b="1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6"/>
          <p:cNvSpPr txBox="1"/>
          <p:nvPr>
            <p:ph idx="12" type="sldNum"/>
          </p:nvPr>
        </p:nvSpPr>
        <p:spPr>
          <a:xfrm>
            <a:off x="85031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94" name="Google Shape;294;p26"/>
          <p:cNvSpPr txBox="1"/>
          <p:nvPr/>
        </p:nvSpPr>
        <p:spPr>
          <a:xfrm>
            <a:off x="226950" y="258875"/>
            <a:ext cx="869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800">
                <a:solidFill>
                  <a:srgbClr val="0B5394"/>
                </a:solidFill>
                <a:latin typeface="Merriweather"/>
                <a:ea typeface="Merriweather"/>
                <a:cs typeface="Merriweather"/>
                <a:sym typeface="Merriweather"/>
              </a:rPr>
              <a:t>E</a:t>
            </a:r>
            <a:r>
              <a:rPr b="1" lang="fr" sz="1800">
                <a:solidFill>
                  <a:srgbClr val="0B5394"/>
                </a:solidFill>
                <a:latin typeface="Merriweather"/>
                <a:ea typeface="Merriweather"/>
                <a:cs typeface="Merriweather"/>
                <a:sym typeface="Merriweather"/>
              </a:rPr>
              <a:t> -</a:t>
            </a:r>
            <a:r>
              <a:rPr b="1" lang="fr" sz="1800">
                <a:solidFill>
                  <a:srgbClr val="0B539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State of the art</a:t>
            </a:r>
            <a:endParaRPr b="1" sz="2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95" name="Google Shape;29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3325" y="175500"/>
            <a:ext cx="1274375" cy="50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6"/>
          <p:cNvPicPr preferRelativeResize="0"/>
          <p:nvPr/>
        </p:nvPicPr>
        <p:blipFill rotWithShape="1">
          <a:blip r:embed="rId5">
            <a:alphaModFix/>
          </a:blip>
          <a:srcRect b="0" l="6191" r="-9" t="0"/>
          <a:stretch/>
        </p:blipFill>
        <p:spPr>
          <a:xfrm>
            <a:off x="404824" y="780050"/>
            <a:ext cx="698900" cy="3935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7" name="Google Shape;297;p26"/>
          <p:cNvGraphicFramePr/>
          <p:nvPr/>
        </p:nvGraphicFramePr>
        <p:xfrm>
          <a:off x="2631625" y="1011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{2673AD74-062C-48BE-9CB7-13A305BEBC54}</a:tableStyleId>
              </a:tblPr>
              <a:tblGrid>
                <a:gridCol w="1260275"/>
                <a:gridCol w="1230950"/>
                <a:gridCol w="1016050"/>
                <a:gridCol w="1094200"/>
                <a:gridCol w="1270050"/>
              </a:tblGrid>
              <a:tr h="414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50"/>
                        <a:t>Plastics</a:t>
                      </a:r>
                      <a:endParaRPr b="1" sz="10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50"/>
                        <a:t>Characteri</a:t>
                      </a:r>
                      <a:r>
                        <a:rPr b="1" lang="fr" sz="1050"/>
                        <a:t>s</a:t>
                      </a:r>
                      <a:r>
                        <a:rPr b="1" lang="fr" sz="1050"/>
                        <a:t>tics</a:t>
                      </a:r>
                      <a:endParaRPr b="1" sz="10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50"/>
                        <a:t>Hazards</a:t>
                      </a:r>
                      <a:endParaRPr b="1" sz="10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50"/>
                        <a:t>Recycling</a:t>
                      </a:r>
                      <a:endParaRPr b="1" sz="10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50"/>
                        <a:t>Sources</a:t>
                      </a:r>
                      <a:endParaRPr b="1" sz="1050"/>
                    </a:p>
                  </a:txBody>
                  <a:tcPr marT="63500" marB="63500" marR="63500" marL="63500"/>
                </a:tc>
              </a:tr>
              <a:tr h="1309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50"/>
                        <a:t>PET (PolyEthylene Terephthalate)</a:t>
                      </a:r>
                      <a:endParaRPr b="1" sz="10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50"/>
                        <a:t>Rigid and hard, good mechanical resistance and low moisture absorption</a:t>
                      </a:r>
                      <a:endParaRPr sz="105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50"/>
                        <a:t>Dangerous for your health! Releases </a:t>
                      </a:r>
                      <a:r>
                        <a:rPr i="1" lang="fr" sz="1050"/>
                        <a:t>endocrine disruptors </a:t>
                      </a:r>
                      <a:r>
                        <a:rPr lang="fr" sz="1050"/>
                        <a:t>into the water</a:t>
                      </a:r>
                      <a:endParaRPr i="1" sz="10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50"/>
                        <a:t>100% recyclable (but requires purity of recycled material)</a:t>
                      </a:r>
                      <a:endParaRPr sz="105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50"/>
                        <a:t>Bottles of mineral water, sodas and fruit juices...</a:t>
                      </a:r>
                      <a:endParaRPr sz="105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50"/>
                    </a:p>
                  </a:txBody>
                  <a:tcPr marT="63500" marB="63500" marR="63500" marL="63500"/>
                </a:tc>
              </a:tr>
              <a:tr h="160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50"/>
                        <a:t>PLA (PolyLactic Acid)</a:t>
                      </a:r>
                      <a:endParaRPr b="1" sz="105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50"/>
                        <a:t>Of vegetable origin,</a:t>
                      </a:r>
                      <a:endParaRPr sz="105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50"/>
                        <a:t>Mixture of several plastics</a:t>
                      </a:r>
                      <a:endParaRPr sz="10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50"/>
                        <a:t>Compostable and not biodegradable -&gt; lack of infrastructure to compost it (ends up in the landfill)</a:t>
                      </a:r>
                      <a:endParaRPr sz="105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50"/>
                        <a:t>3D printers...</a:t>
                      </a:r>
                      <a:endParaRPr sz="105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5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graphicFrame>
        <p:nvGraphicFramePr>
          <p:cNvPr id="298" name="Google Shape;298;p26"/>
          <p:cNvGraphicFramePr/>
          <p:nvPr/>
        </p:nvGraphicFramePr>
        <p:xfrm>
          <a:off x="2631638" y="4342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{8B1FC457-7846-4F10-834E-DC0B9C3B2AF0}</a:tableStyleId>
              </a:tblPr>
              <a:tblGrid>
                <a:gridCol w="1260250"/>
                <a:gridCol w="1230950"/>
                <a:gridCol w="1016050"/>
                <a:gridCol w="1094200"/>
                <a:gridCol w="12700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99" name="Google Shape;299;p26"/>
          <p:cNvSpPr txBox="1"/>
          <p:nvPr/>
        </p:nvSpPr>
        <p:spPr>
          <a:xfrm>
            <a:off x="404825" y="1426150"/>
            <a:ext cx="2041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Recycle ≠ plastics</a:t>
            </a:r>
            <a:endParaRPr sz="1000"/>
          </a:p>
        </p:txBody>
      </p:sp>
      <p:sp>
        <p:nvSpPr>
          <p:cNvPr id="300" name="Google Shape;300;p26"/>
          <p:cNvSpPr txBox="1"/>
          <p:nvPr/>
        </p:nvSpPr>
        <p:spPr>
          <a:xfrm>
            <a:off x="481325" y="2057388"/>
            <a:ext cx="188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To be the more versatile</a:t>
            </a:r>
            <a:endParaRPr sz="1000"/>
          </a:p>
        </p:txBody>
      </p:sp>
      <p:sp>
        <p:nvSpPr>
          <p:cNvPr id="301" name="Google Shape;301;p26"/>
          <p:cNvSpPr txBox="1"/>
          <p:nvPr/>
        </p:nvSpPr>
        <p:spPr>
          <a:xfrm>
            <a:off x="481325" y="2688625"/>
            <a:ext cx="18882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000">
                <a:solidFill>
                  <a:schemeClr val="dk1"/>
                </a:solidFill>
              </a:rPr>
              <a:t>Endocrine Disruptors: </a:t>
            </a:r>
            <a:r>
              <a:rPr lang="fr" sz="1000">
                <a:solidFill>
                  <a:schemeClr val="dk1"/>
                </a:solidFill>
              </a:rPr>
              <a:t>substances that mimic the role of hormones and disrupt their proper functioning.</a:t>
            </a:r>
            <a:endParaRPr sz="1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7"/>
          <p:cNvSpPr txBox="1"/>
          <p:nvPr>
            <p:ph idx="12" type="sldNum"/>
          </p:nvPr>
        </p:nvSpPr>
        <p:spPr>
          <a:xfrm>
            <a:off x="85031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07" name="Google Shape;307;p27"/>
          <p:cNvSpPr txBox="1"/>
          <p:nvPr/>
        </p:nvSpPr>
        <p:spPr>
          <a:xfrm>
            <a:off x="226950" y="258875"/>
            <a:ext cx="869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800">
                <a:solidFill>
                  <a:srgbClr val="0B5394"/>
                </a:solidFill>
                <a:latin typeface="Merriweather"/>
                <a:ea typeface="Merriweather"/>
                <a:cs typeface="Merriweather"/>
                <a:sym typeface="Merriweather"/>
              </a:rPr>
              <a:t>E -</a:t>
            </a:r>
            <a:r>
              <a:rPr b="1" lang="fr" sz="1800">
                <a:solidFill>
                  <a:srgbClr val="0B539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State of the art</a:t>
            </a:r>
            <a:endParaRPr b="1" sz="2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08" name="Google Shape;30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3325" y="175500"/>
            <a:ext cx="1274375" cy="50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7"/>
          <p:cNvPicPr preferRelativeResize="0"/>
          <p:nvPr/>
        </p:nvPicPr>
        <p:blipFill rotWithShape="1">
          <a:blip r:embed="rId5">
            <a:alphaModFix/>
          </a:blip>
          <a:srcRect b="0" l="6191" r="-9" t="0"/>
          <a:stretch/>
        </p:blipFill>
        <p:spPr>
          <a:xfrm>
            <a:off x="404824" y="780050"/>
            <a:ext cx="698900" cy="39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8388" y="1289400"/>
            <a:ext cx="1594299" cy="119571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7"/>
          <p:cNvSpPr/>
          <p:nvPr/>
        </p:nvSpPr>
        <p:spPr>
          <a:xfrm>
            <a:off x="5860163" y="1866650"/>
            <a:ext cx="906300" cy="40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7"/>
          <p:cNvSpPr/>
          <p:nvPr/>
        </p:nvSpPr>
        <p:spPr>
          <a:xfrm>
            <a:off x="2727438" y="1869949"/>
            <a:ext cx="9063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27" title="Figure x : Pro Sheetpres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00800" y="1021250"/>
            <a:ext cx="1892308" cy="138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62776" y="674837"/>
            <a:ext cx="1442100" cy="19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7"/>
          <p:cNvSpPr txBox="1"/>
          <p:nvPr/>
        </p:nvSpPr>
        <p:spPr>
          <a:xfrm>
            <a:off x="999400" y="2404950"/>
            <a:ext cx="109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Shredder</a:t>
            </a:r>
            <a:endParaRPr u="sng"/>
          </a:p>
        </p:txBody>
      </p:sp>
      <p:sp>
        <p:nvSpPr>
          <p:cNvPr id="316" name="Google Shape;316;p27"/>
          <p:cNvSpPr txBox="1"/>
          <p:nvPr/>
        </p:nvSpPr>
        <p:spPr>
          <a:xfrm>
            <a:off x="4212450" y="2404950"/>
            <a:ext cx="109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Hot</a:t>
            </a:r>
            <a:r>
              <a:rPr lang="fr" u="sng"/>
              <a:t> Press</a:t>
            </a:r>
            <a:endParaRPr u="sng"/>
          </a:p>
        </p:txBody>
      </p:sp>
      <p:sp>
        <p:nvSpPr>
          <p:cNvPr id="317" name="Google Shape;317;p27"/>
          <p:cNvSpPr txBox="1"/>
          <p:nvPr/>
        </p:nvSpPr>
        <p:spPr>
          <a:xfrm>
            <a:off x="6699225" y="2404950"/>
            <a:ext cx="17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Injection machine</a:t>
            </a:r>
            <a:endParaRPr u="sng"/>
          </a:p>
        </p:txBody>
      </p:sp>
      <p:sp>
        <p:nvSpPr>
          <p:cNvPr id="318" name="Google Shape;318;p27"/>
          <p:cNvSpPr/>
          <p:nvPr/>
        </p:nvSpPr>
        <p:spPr>
          <a:xfrm>
            <a:off x="4546575" y="2805150"/>
            <a:ext cx="400800" cy="614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7"/>
          <p:cNvSpPr/>
          <p:nvPr/>
        </p:nvSpPr>
        <p:spPr>
          <a:xfrm>
            <a:off x="7283425" y="2787400"/>
            <a:ext cx="400800" cy="614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27"/>
          <p:cNvPicPr preferRelativeResize="0"/>
          <p:nvPr/>
        </p:nvPicPr>
        <p:blipFill rotWithShape="1">
          <a:blip r:embed="rId9">
            <a:alphaModFix/>
          </a:blip>
          <a:srcRect b="0" l="0" r="0" t="29433"/>
          <a:stretch/>
        </p:blipFill>
        <p:spPr>
          <a:xfrm>
            <a:off x="445324" y="3494175"/>
            <a:ext cx="2048525" cy="108417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7"/>
          <p:cNvSpPr/>
          <p:nvPr/>
        </p:nvSpPr>
        <p:spPr>
          <a:xfrm>
            <a:off x="1269175" y="2749125"/>
            <a:ext cx="400800" cy="614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77100" y="3494172"/>
            <a:ext cx="1539700" cy="131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06926" y="3478150"/>
            <a:ext cx="2353787" cy="11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8"/>
          <p:cNvSpPr txBox="1"/>
          <p:nvPr/>
        </p:nvSpPr>
        <p:spPr>
          <a:xfrm>
            <a:off x="226950" y="258875"/>
            <a:ext cx="866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latin typeface="Playfair Display"/>
                <a:ea typeface="Playfair Display"/>
                <a:cs typeface="Playfair Display"/>
                <a:sym typeface="Playfair Display"/>
              </a:rPr>
              <a:t>Table of contents</a:t>
            </a:r>
            <a:endParaRPr b="1" sz="2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29" name="Google Shape;329;p28"/>
          <p:cNvSpPr txBox="1"/>
          <p:nvPr>
            <p:ph idx="12" type="sldNum"/>
          </p:nvPr>
        </p:nvSpPr>
        <p:spPr>
          <a:xfrm>
            <a:off x="85031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30" name="Google Shape;330;p28"/>
          <p:cNvSpPr/>
          <p:nvPr/>
        </p:nvSpPr>
        <p:spPr>
          <a:xfrm>
            <a:off x="-703375" y="967275"/>
            <a:ext cx="2080200" cy="3684900"/>
          </a:xfrm>
          <a:prstGeom prst="arc">
            <a:avLst>
              <a:gd fmla="val 15986920" name="adj1"/>
              <a:gd fmla="val 5602777" name="adj2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8"/>
          <p:cNvSpPr/>
          <p:nvPr/>
        </p:nvSpPr>
        <p:spPr>
          <a:xfrm>
            <a:off x="924725" y="1516275"/>
            <a:ext cx="548700" cy="5058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3325" y="175500"/>
            <a:ext cx="1274375" cy="50584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8"/>
          <p:cNvSpPr/>
          <p:nvPr/>
        </p:nvSpPr>
        <p:spPr>
          <a:xfrm>
            <a:off x="501550" y="921588"/>
            <a:ext cx="548700" cy="50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Google Shape;33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676" y="1563413"/>
            <a:ext cx="411525" cy="4115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8"/>
          <p:cNvSpPr txBox="1"/>
          <p:nvPr/>
        </p:nvSpPr>
        <p:spPr>
          <a:xfrm>
            <a:off x="1541800" y="1626513"/>
            <a:ext cx="677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fr" sz="1000">
                <a:solidFill>
                  <a:srgbClr val="9FC5E8"/>
                </a:solidFill>
                <a:latin typeface="Merriweather"/>
                <a:ea typeface="Merriweather"/>
                <a:cs typeface="Merriweather"/>
                <a:sym typeface="Merriweather"/>
              </a:rPr>
              <a:t>B -</a:t>
            </a:r>
            <a:r>
              <a:rPr i="1" lang="fr" sz="1000">
                <a:solidFill>
                  <a:srgbClr val="9FC5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Problem statement</a:t>
            </a:r>
            <a:endParaRPr i="1" sz="900">
              <a:solidFill>
                <a:srgbClr val="9FC5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6" name="Google Shape;33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138" y="968738"/>
            <a:ext cx="411525" cy="41152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8"/>
          <p:cNvSpPr txBox="1"/>
          <p:nvPr/>
        </p:nvSpPr>
        <p:spPr>
          <a:xfrm>
            <a:off x="1152975" y="1000938"/>
            <a:ext cx="739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000">
                <a:solidFill>
                  <a:srgbClr val="CFE2F3"/>
                </a:solidFill>
                <a:latin typeface="Merriweather"/>
                <a:ea typeface="Merriweather"/>
                <a:cs typeface="Merriweather"/>
                <a:sym typeface="Merriweather"/>
              </a:rPr>
              <a:t>A -</a:t>
            </a:r>
            <a:r>
              <a:rPr lang="fr" sz="1000">
                <a:solidFill>
                  <a:srgbClr val="CFE2F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Context of the study</a:t>
            </a:r>
            <a:endParaRPr sz="900">
              <a:solidFill>
                <a:srgbClr val="CFE2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8"/>
          <p:cNvSpPr/>
          <p:nvPr/>
        </p:nvSpPr>
        <p:spPr>
          <a:xfrm>
            <a:off x="1050250" y="2252100"/>
            <a:ext cx="548700" cy="505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8837" y="2297286"/>
            <a:ext cx="411525" cy="41543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8"/>
          <p:cNvSpPr txBox="1"/>
          <p:nvPr/>
        </p:nvSpPr>
        <p:spPr>
          <a:xfrm>
            <a:off x="1770000" y="2333850"/>
            <a:ext cx="560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fr" sz="1000">
                <a:solidFill>
                  <a:srgbClr val="6FA8DC"/>
                </a:solidFill>
                <a:latin typeface="Merriweather"/>
                <a:ea typeface="Merriweather"/>
                <a:cs typeface="Merriweather"/>
                <a:sym typeface="Merriweather"/>
              </a:rPr>
              <a:t>C -</a:t>
            </a:r>
            <a:r>
              <a:rPr i="1" lang="fr" sz="1000">
                <a:solidFill>
                  <a:srgbClr val="6FA8D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Main objective of the project</a:t>
            </a:r>
            <a:endParaRPr i="1" sz="900">
              <a:solidFill>
                <a:srgbClr val="6FA8D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8"/>
          <p:cNvSpPr/>
          <p:nvPr/>
        </p:nvSpPr>
        <p:spPr>
          <a:xfrm>
            <a:off x="1050250" y="2987925"/>
            <a:ext cx="548700" cy="5058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8"/>
          <p:cNvSpPr txBox="1"/>
          <p:nvPr/>
        </p:nvSpPr>
        <p:spPr>
          <a:xfrm>
            <a:off x="1834050" y="3071475"/>
            <a:ext cx="573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fr" sz="1000">
                <a:solidFill>
                  <a:srgbClr val="3D85C6"/>
                </a:solidFill>
                <a:latin typeface="Merriweather"/>
                <a:ea typeface="Merriweather"/>
                <a:cs typeface="Merriweather"/>
                <a:sym typeface="Merriweather"/>
              </a:rPr>
              <a:t>D -</a:t>
            </a:r>
            <a:r>
              <a:rPr i="1" lang="fr" sz="1000">
                <a:solidFill>
                  <a:srgbClr val="3D85C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Delivery</a:t>
            </a:r>
            <a:endParaRPr i="1" sz="90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3" name="Google Shape;34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8849" y="3024411"/>
            <a:ext cx="411525" cy="41543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8"/>
          <p:cNvSpPr/>
          <p:nvPr/>
        </p:nvSpPr>
        <p:spPr>
          <a:xfrm>
            <a:off x="924725" y="3661163"/>
            <a:ext cx="548700" cy="505800"/>
          </a:xfrm>
          <a:prstGeom prst="ellipse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3312" y="3706349"/>
            <a:ext cx="411525" cy="41543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8"/>
          <p:cNvSpPr txBox="1"/>
          <p:nvPr/>
        </p:nvSpPr>
        <p:spPr>
          <a:xfrm>
            <a:off x="1541800" y="3744700"/>
            <a:ext cx="5205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fr" sz="1000">
                <a:solidFill>
                  <a:srgbClr val="0B5394"/>
                </a:solidFill>
                <a:latin typeface="Merriweather"/>
                <a:ea typeface="Merriweather"/>
                <a:cs typeface="Merriweather"/>
                <a:sym typeface="Merriweather"/>
              </a:rPr>
              <a:t>E -</a:t>
            </a:r>
            <a:r>
              <a:rPr i="1" lang="fr" sz="1000">
                <a:solidFill>
                  <a:srgbClr val="0B539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State of the art</a:t>
            </a:r>
            <a:endParaRPr i="1" sz="900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8"/>
          <p:cNvSpPr txBox="1"/>
          <p:nvPr/>
        </p:nvSpPr>
        <p:spPr>
          <a:xfrm>
            <a:off x="1152975" y="4334400"/>
            <a:ext cx="5205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500">
                <a:solidFill>
                  <a:srgbClr val="073763"/>
                </a:solidFill>
                <a:latin typeface="Merriweather"/>
                <a:ea typeface="Merriweather"/>
                <a:cs typeface="Merriweather"/>
                <a:sym typeface="Merriweather"/>
              </a:rPr>
              <a:t>F -</a:t>
            </a:r>
            <a:r>
              <a:rPr b="1" lang="fr" sz="1500">
                <a:solidFill>
                  <a:srgbClr val="07376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Workplan</a:t>
            </a:r>
            <a:endParaRPr b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8"/>
          <p:cNvSpPr/>
          <p:nvPr/>
        </p:nvSpPr>
        <p:spPr>
          <a:xfrm>
            <a:off x="501550" y="4229550"/>
            <a:ext cx="548700" cy="505800"/>
          </a:xfrm>
          <a:prstGeom prst="ellipse">
            <a:avLst/>
          </a:prstGeom>
          <a:solidFill>
            <a:srgbClr val="073763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73763"/>
              </a:highlight>
            </a:endParaRPr>
          </a:p>
        </p:txBody>
      </p:sp>
      <p:pic>
        <p:nvPicPr>
          <p:cNvPr id="349" name="Google Shape;349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0138" y="4274701"/>
            <a:ext cx="411532" cy="4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9"/>
          <p:cNvSpPr txBox="1"/>
          <p:nvPr>
            <p:ph idx="12" type="sldNum"/>
          </p:nvPr>
        </p:nvSpPr>
        <p:spPr>
          <a:xfrm>
            <a:off x="85031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55" name="Google Shape;355;p29"/>
          <p:cNvSpPr txBox="1"/>
          <p:nvPr/>
        </p:nvSpPr>
        <p:spPr>
          <a:xfrm>
            <a:off x="226950" y="258875"/>
            <a:ext cx="869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800">
                <a:solidFill>
                  <a:srgbClr val="073763"/>
                </a:solidFill>
                <a:latin typeface="Merriweather"/>
                <a:ea typeface="Merriweather"/>
                <a:cs typeface="Merriweather"/>
                <a:sym typeface="Merriweather"/>
              </a:rPr>
              <a:t>F</a:t>
            </a:r>
            <a:r>
              <a:rPr b="1" lang="fr" sz="1800">
                <a:solidFill>
                  <a:srgbClr val="073763"/>
                </a:solidFill>
                <a:latin typeface="Merriweather"/>
                <a:ea typeface="Merriweather"/>
                <a:cs typeface="Merriweather"/>
                <a:sym typeface="Merriweather"/>
              </a:rPr>
              <a:t> -</a:t>
            </a:r>
            <a:r>
              <a:rPr b="1" lang="fr" sz="1800">
                <a:solidFill>
                  <a:srgbClr val="07376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Workplan</a:t>
            </a:r>
            <a:endParaRPr b="1" sz="2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56" name="Google Shape;35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3325" y="175500"/>
            <a:ext cx="1274375" cy="50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563" y="959375"/>
            <a:ext cx="8392874" cy="2053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5563" y="3111975"/>
            <a:ext cx="8392875" cy="320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04975" y="3654519"/>
            <a:ext cx="5734050" cy="10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0"/>
          <p:cNvSpPr txBox="1"/>
          <p:nvPr>
            <p:ph idx="12" type="sldNum"/>
          </p:nvPr>
        </p:nvSpPr>
        <p:spPr>
          <a:xfrm>
            <a:off x="85031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65" name="Google Shape;365;p30"/>
          <p:cNvSpPr txBox="1"/>
          <p:nvPr/>
        </p:nvSpPr>
        <p:spPr>
          <a:xfrm>
            <a:off x="226950" y="258875"/>
            <a:ext cx="869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66" name="Google Shape;36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3325" y="175500"/>
            <a:ext cx="1274375" cy="50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0"/>
          <p:cNvPicPr preferRelativeResize="0"/>
          <p:nvPr/>
        </p:nvPicPr>
        <p:blipFill rotWithShape="1">
          <a:blip r:embed="rId5">
            <a:alphaModFix/>
          </a:blip>
          <a:srcRect b="0" l="6191" r="-9" t="0"/>
          <a:stretch/>
        </p:blipFill>
        <p:spPr>
          <a:xfrm>
            <a:off x="404824" y="780050"/>
            <a:ext cx="698900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0"/>
          <p:cNvSpPr txBox="1"/>
          <p:nvPr/>
        </p:nvSpPr>
        <p:spPr>
          <a:xfrm>
            <a:off x="226950" y="1918575"/>
            <a:ext cx="869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latin typeface="Times New Roman"/>
                <a:ea typeface="Times New Roman"/>
                <a:cs typeface="Times New Roman"/>
                <a:sym typeface="Times New Roman"/>
              </a:rPr>
              <a:t>Thank you for your attention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9" name="Google Shape;369;p30"/>
          <p:cNvSpPr txBox="1"/>
          <p:nvPr/>
        </p:nvSpPr>
        <p:spPr>
          <a:xfrm>
            <a:off x="576275" y="3718525"/>
            <a:ext cx="19422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b="1" lang="fr" u="sng">
                <a:latin typeface="Times New Roman"/>
                <a:ea typeface="Times New Roman"/>
                <a:cs typeface="Times New Roman"/>
                <a:sym typeface="Times New Roman"/>
              </a:rPr>
              <a:t>Group 14</a:t>
            </a:r>
            <a:r>
              <a:rPr b="1" lang="fr">
                <a:latin typeface="Times New Roman"/>
                <a:ea typeface="Times New Roman"/>
                <a:cs typeface="Times New Roman"/>
                <a:sym typeface="Times New Roman"/>
              </a:rPr>
              <a:t> :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b="1" lang="fr">
                <a:latin typeface="Times New Roman"/>
                <a:ea typeface="Times New Roman"/>
                <a:cs typeface="Times New Roman"/>
                <a:sym typeface="Times New Roman"/>
              </a:rPr>
              <a:t>‘</a:t>
            </a:r>
            <a:r>
              <a:rPr b="1" lang="fr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 Source Plastic Recycling Machine</a:t>
            </a:r>
            <a:r>
              <a:rPr b="1" lang="fr">
                <a:latin typeface="Times New Roman"/>
                <a:ea typeface="Times New Roman"/>
                <a:cs typeface="Times New Roman"/>
                <a:sym typeface="Times New Roman"/>
              </a:rPr>
              <a:t>’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0" name="Google Shape;370;p30"/>
          <p:cNvSpPr txBox="1"/>
          <p:nvPr/>
        </p:nvSpPr>
        <p:spPr>
          <a:xfrm>
            <a:off x="3579225" y="3788650"/>
            <a:ext cx="17037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BIANCIOTTO</a:t>
            </a:r>
            <a:r>
              <a:rPr i="1" lang="fr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fr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Tom</a:t>
            </a:r>
            <a:endParaRPr i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CLAVEL Maxime</a:t>
            </a:r>
            <a:endParaRPr i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fr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GASTON Louis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1" name="Google Shape;371;p30"/>
          <p:cNvSpPr txBox="1"/>
          <p:nvPr/>
        </p:nvSpPr>
        <p:spPr>
          <a:xfrm>
            <a:off x="5856250" y="3760675"/>
            <a:ext cx="26469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LEGARDEUR William</a:t>
            </a:r>
            <a:endParaRPr i="1" sz="1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LENNE Margaux</a:t>
            </a:r>
            <a:endParaRPr i="1" sz="1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fr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WILLIE Nsongurua Innocent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2" name="Google Shape;372;p30"/>
          <p:cNvSpPr/>
          <p:nvPr/>
        </p:nvSpPr>
        <p:spPr>
          <a:xfrm>
            <a:off x="2675400" y="1767813"/>
            <a:ext cx="3793200" cy="79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3" name="Google Shape;373;p30"/>
          <p:cNvCxnSpPr>
            <a:stCxn id="372" idx="1"/>
            <a:endCxn id="368" idx="1"/>
          </p:cNvCxnSpPr>
          <p:nvPr/>
        </p:nvCxnSpPr>
        <p:spPr>
          <a:xfrm rot="10800000">
            <a:off x="227100" y="2164863"/>
            <a:ext cx="2448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  <p:cxnSp>
        <p:nvCxnSpPr>
          <p:cNvPr id="374" name="Google Shape;374;p30"/>
          <p:cNvCxnSpPr>
            <a:stCxn id="372" idx="3"/>
            <a:endCxn id="368" idx="3"/>
          </p:cNvCxnSpPr>
          <p:nvPr/>
        </p:nvCxnSpPr>
        <p:spPr>
          <a:xfrm>
            <a:off x="6468600" y="2164863"/>
            <a:ext cx="2448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/>
        </p:nvSpPr>
        <p:spPr>
          <a:xfrm>
            <a:off x="226950" y="258875"/>
            <a:ext cx="866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latin typeface="Playfair Display"/>
                <a:ea typeface="Playfair Display"/>
                <a:cs typeface="Playfair Display"/>
                <a:sym typeface="Playfair Display"/>
              </a:rPr>
              <a:t>Table of contents</a:t>
            </a:r>
            <a:endParaRPr b="1" sz="2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2" name="Google Shape;72;p14"/>
          <p:cNvSpPr txBox="1"/>
          <p:nvPr>
            <p:ph idx="12" type="sldNum"/>
          </p:nvPr>
        </p:nvSpPr>
        <p:spPr>
          <a:xfrm>
            <a:off x="85031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-703375" y="967275"/>
            <a:ext cx="2080200" cy="3684900"/>
          </a:xfrm>
          <a:prstGeom prst="arc">
            <a:avLst>
              <a:gd fmla="val 15986920" name="adj1"/>
              <a:gd fmla="val 5602777" name="adj2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924725" y="3661163"/>
            <a:ext cx="548700" cy="505800"/>
          </a:xfrm>
          <a:prstGeom prst="ellipse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1050250" y="2987925"/>
            <a:ext cx="548700" cy="5058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1050250" y="2252100"/>
            <a:ext cx="548700" cy="505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/>
          <p:nvPr/>
        </p:nvSpPr>
        <p:spPr>
          <a:xfrm>
            <a:off x="924725" y="1516275"/>
            <a:ext cx="548700" cy="5058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3325" y="175500"/>
            <a:ext cx="1274375" cy="50584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/>
          <p:nvPr/>
        </p:nvSpPr>
        <p:spPr>
          <a:xfrm>
            <a:off x="501550" y="921588"/>
            <a:ext cx="548700" cy="50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676" y="1563413"/>
            <a:ext cx="411525" cy="4115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/>
          <p:nvPr/>
        </p:nvSpPr>
        <p:spPr>
          <a:xfrm>
            <a:off x="1152975" y="926113"/>
            <a:ext cx="7390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500">
                <a:solidFill>
                  <a:srgbClr val="CFE2F3"/>
                </a:solidFill>
                <a:latin typeface="Merriweather"/>
                <a:ea typeface="Merriweather"/>
                <a:cs typeface="Merriweather"/>
                <a:sym typeface="Merriweather"/>
              </a:rPr>
              <a:t>A</a:t>
            </a:r>
            <a:r>
              <a:rPr b="1" lang="fr" sz="1500">
                <a:solidFill>
                  <a:srgbClr val="CFE2F3"/>
                </a:solidFill>
                <a:latin typeface="Merriweather"/>
                <a:ea typeface="Merriweather"/>
                <a:cs typeface="Merriweather"/>
                <a:sym typeface="Merriweather"/>
              </a:rPr>
              <a:t> -</a:t>
            </a:r>
            <a:r>
              <a:rPr lang="fr" sz="1500">
                <a:solidFill>
                  <a:srgbClr val="CFE2F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Context of the Study</a:t>
            </a:r>
            <a:endParaRPr>
              <a:solidFill>
                <a:srgbClr val="CFE2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3312" y="3706349"/>
            <a:ext cx="411525" cy="41543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 txBox="1"/>
          <p:nvPr/>
        </p:nvSpPr>
        <p:spPr>
          <a:xfrm>
            <a:off x="1541800" y="1589113"/>
            <a:ext cx="677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500">
                <a:solidFill>
                  <a:srgbClr val="9FC5E8"/>
                </a:solidFill>
                <a:latin typeface="Merriweather"/>
                <a:ea typeface="Merriweather"/>
                <a:cs typeface="Merriweather"/>
                <a:sym typeface="Merriweather"/>
              </a:rPr>
              <a:t>B</a:t>
            </a:r>
            <a:r>
              <a:rPr b="1" lang="fr" sz="1500">
                <a:solidFill>
                  <a:srgbClr val="9FC5E8"/>
                </a:solidFill>
                <a:latin typeface="Merriweather"/>
                <a:ea typeface="Merriweather"/>
                <a:cs typeface="Merriweather"/>
                <a:sym typeface="Merriweather"/>
              </a:rPr>
              <a:t> -</a:t>
            </a:r>
            <a:r>
              <a:rPr lang="fr" sz="1500">
                <a:solidFill>
                  <a:srgbClr val="9FC5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Problem Statement</a:t>
            </a:r>
            <a:endParaRPr>
              <a:solidFill>
                <a:srgbClr val="9FC5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4"/>
          <p:cNvSpPr txBox="1"/>
          <p:nvPr/>
        </p:nvSpPr>
        <p:spPr>
          <a:xfrm>
            <a:off x="1770000" y="2273650"/>
            <a:ext cx="5604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500">
                <a:solidFill>
                  <a:srgbClr val="6FA8DC"/>
                </a:solidFill>
                <a:latin typeface="Merriweather"/>
                <a:ea typeface="Merriweather"/>
                <a:cs typeface="Merriweather"/>
                <a:sym typeface="Merriweather"/>
              </a:rPr>
              <a:t>C</a:t>
            </a:r>
            <a:r>
              <a:rPr b="1" lang="fr" sz="1500">
                <a:solidFill>
                  <a:srgbClr val="6FA8DC"/>
                </a:solidFill>
                <a:latin typeface="Merriweather"/>
                <a:ea typeface="Merriweather"/>
                <a:cs typeface="Merriweather"/>
                <a:sym typeface="Merriweather"/>
              </a:rPr>
              <a:t> -</a:t>
            </a:r>
            <a:r>
              <a:rPr lang="fr" sz="1500">
                <a:solidFill>
                  <a:srgbClr val="6FA8D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Main objective of the Project</a:t>
            </a:r>
            <a:endParaRPr>
              <a:solidFill>
                <a:srgbClr val="6FA8D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4"/>
          <p:cNvSpPr txBox="1"/>
          <p:nvPr/>
        </p:nvSpPr>
        <p:spPr>
          <a:xfrm>
            <a:off x="1834050" y="3041175"/>
            <a:ext cx="5732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500">
                <a:solidFill>
                  <a:srgbClr val="3D85C6"/>
                </a:solidFill>
                <a:latin typeface="Merriweather"/>
                <a:ea typeface="Merriweather"/>
                <a:cs typeface="Merriweather"/>
                <a:sym typeface="Merriweather"/>
              </a:rPr>
              <a:t>D</a:t>
            </a:r>
            <a:r>
              <a:rPr b="1" lang="fr" sz="1500">
                <a:solidFill>
                  <a:srgbClr val="3D85C6"/>
                </a:solidFill>
                <a:latin typeface="Merriweather"/>
                <a:ea typeface="Merriweather"/>
                <a:cs typeface="Merriweather"/>
                <a:sym typeface="Merriweather"/>
              </a:rPr>
              <a:t> -</a:t>
            </a:r>
            <a:r>
              <a:rPr lang="fr" sz="1500">
                <a:solidFill>
                  <a:srgbClr val="3D85C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Delivery</a:t>
            </a:r>
            <a:endParaRPr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4"/>
          <p:cNvSpPr txBox="1"/>
          <p:nvPr/>
        </p:nvSpPr>
        <p:spPr>
          <a:xfrm>
            <a:off x="1541800" y="3723750"/>
            <a:ext cx="5205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500">
                <a:solidFill>
                  <a:srgbClr val="0B5394"/>
                </a:solidFill>
                <a:latin typeface="Merriweather"/>
                <a:ea typeface="Merriweather"/>
                <a:cs typeface="Merriweather"/>
                <a:sym typeface="Merriweather"/>
              </a:rPr>
              <a:t>E</a:t>
            </a:r>
            <a:r>
              <a:rPr b="1" lang="fr" sz="1500">
                <a:solidFill>
                  <a:srgbClr val="0B5394"/>
                </a:solidFill>
                <a:latin typeface="Merriweather"/>
                <a:ea typeface="Merriweather"/>
                <a:cs typeface="Merriweather"/>
                <a:sym typeface="Merriweather"/>
              </a:rPr>
              <a:t> -</a:t>
            </a:r>
            <a:r>
              <a:rPr lang="fr" sz="1500">
                <a:solidFill>
                  <a:srgbClr val="0B539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State of the Art</a:t>
            </a:r>
            <a:endParaRPr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1152975" y="4334400"/>
            <a:ext cx="5205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500">
                <a:solidFill>
                  <a:srgbClr val="073763"/>
                </a:solidFill>
                <a:latin typeface="Merriweather"/>
                <a:ea typeface="Merriweather"/>
                <a:cs typeface="Merriweather"/>
                <a:sym typeface="Merriweather"/>
              </a:rPr>
              <a:t>F</a:t>
            </a:r>
            <a:r>
              <a:rPr b="1" lang="fr" sz="1500">
                <a:solidFill>
                  <a:srgbClr val="073763"/>
                </a:solidFill>
                <a:latin typeface="Merriweather"/>
                <a:ea typeface="Merriweather"/>
                <a:cs typeface="Merriweather"/>
                <a:sym typeface="Merriweather"/>
              </a:rPr>
              <a:t> -</a:t>
            </a:r>
            <a:r>
              <a:rPr lang="fr" sz="1500">
                <a:solidFill>
                  <a:srgbClr val="07376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Workplan</a:t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4"/>
          <p:cNvSpPr/>
          <p:nvPr/>
        </p:nvSpPr>
        <p:spPr>
          <a:xfrm>
            <a:off x="501550" y="4229550"/>
            <a:ext cx="548700" cy="505800"/>
          </a:xfrm>
          <a:prstGeom prst="ellipse">
            <a:avLst/>
          </a:prstGeom>
          <a:solidFill>
            <a:srgbClr val="073763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73763"/>
              </a:highlight>
            </a:endParaRPr>
          </a:p>
        </p:txBody>
      </p:sp>
      <p:pic>
        <p:nvPicPr>
          <p:cNvPr id="89" name="Google Shape;8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0138" y="4274701"/>
            <a:ext cx="411532" cy="4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8849" y="3024411"/>
            <a:ext cx="411525" cy="415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8837" y="2297286"/>
            <a:ext cx="411525" cy="415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138" y="968738"/>
            <a:ext cx="411525" cy="41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idx="12" type="sldNum"/>
          </p:nvPr>
        </p:nvSpPr>
        <p:spPr>
          <a:xfrm>
            <a:off x="85031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8" name="Google Shape;98;p15"/>
          <p:cNvSpPr txBox="1"/>
          <p:nvPr/>
        </p:nvSpPr>
        <p:spPr>
          <a:xfrm>
            <a:off x="226950" y="258875"/>
            <a:ext cx="869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800">
                <a:solidFill>
                  <a:srgbClr val="CFE2F3"/>
                </a:solidFill>
                <a:latin typeface="Merriweather"/>
                <a:ea typeface="Merriweather"/>
                <a:cs typeface="Merriweather"/>
                <a:sym typeface="Merriweather"/>
              </a:rPr>
              <a:t>A</a:t>
            </a:r>
            <a:r>
              <a:rPr b="1" lang="fr" sz="1800">
                <a:solidFill>
                  <a:srgbClr val="CFE2F3"/>
                </a:solidFill>
                <a:latin typeface="Merriweather"/>
                <a:ea typeface="Merriweather"/>
                <a:cs typeface="Merriweather"/>
                <a:sym typeface="Merriweather"/>
              </a:rPr>
              <a:t> -</a:t>
            </a:r>
            <a:r>
              <a:rPr b="1" lang="fr" sz="1800">
                <a:solidFill>
                  <a:srgbClr val="CFE2F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Context of the Study</a:t>
            </a:r>
            <a:endParaRPr b="1" sz="2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3325" y="175500"/>
            <a:ext cx="1274375" cy="50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 rotWithShape="1">
          <a:blip r:embed="rId5">
            <a:alphaModFix/>
          </a:blip>
          <a:srcRect b="0" l="6191" r="-9" t="0"/>
          <a:stretch/>
        </p:blipFill>
        <p:spPr>
          <a:xfrm>
            <a:off x="404824" y="780050"/>
            <a:ext cx="698900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/>
          <p:nvPr/>
        </p:nvSpPr>
        <p:spPr>
          <a:xfrm>
            <a:off x="2201600" y="772025"/>
            <a:ext cx="231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200"/>
              <a:buAutoNum type="arabicParenR"/>
            </a:pPr>
            <a:r>
              <a:rPr i="1" lang="fr" sz="1200" u="sng">
                <a:solidFill>
                  <a:srgbClr val="6FA8DC"/>
                </a:solidFill>
              </a:rPr>
              <a:t>Global context</a:t>
            </a:r>
            <a:endParaRPr i="1" u="sng"/>
          </a:p>
        </p:txBody>
      </p:sp>
      <p:cxnSp>
        <p:nvCxnSpPr>
          <p:cNvPr id="102" name="Google Shape;102;p15"/>
          <p:cNvCxnSpPr/>
          <p:nvPr/>
        </p:nvCxnSpPr>
        <p:spPr>
          <a:xfrm>
            <a:off x="2159475" y="743250"/>
            <a:ext cx="0" cy="21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15"/>
          <p:cNvCxnSpPr/>
          <p:nvPr/>
        </p:nvCxnSpPr>
        <p:spPr>
          <a:xfrm>
            <a:off x="2159475" y="956675"/>
            <a:ext cx="5484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4" name="Google Shape;104;p15"/>
          <p:cNvPicPr preferRelativeResize="0"/>
          <p:nvPr/>
        </p:nvPicPr>
        <p:blipFill rotWithShape="1">
          <a:blip r:embed="rId6">
            <a:alphaModFix/>
          </a:blip>
          <a:srcRect b="5461" l="0" r="48234" t="4707"/>
          <a:stretch/>
        </p:blipFill>
        <p:spPr>
          <a:xfrm>
            <a:off x="5794317" y="780050"/>
            <a:ext cx="2490259" cy="243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01063" y="1522735"/>
            <a:ext cx="1204025" cy="1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/>
          <p:nvPr/>
        </p:nvSpPr>
        <p:spPr>
          <a:xfrm>
            <a:off x="5899913" y="3211550"/>
            <a:ext cx="2314200" cy="369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Low-tech philosophy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15"/>
          <p:cNvSpPr/>
          <p:nvPr/>
        </p:nvSpPr>
        <p:spPr>
          <a:xfrm>
            <a:off x="1798099" y="2779850"/>
            <a:ext cx="1410000" cy="369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800"/>
              </a:spcAft>
              <a:buNone/>
            </a:pPr>
            <a:r>
              <a:rPr b="1" lang="fr"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 source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8" name="Google Shape;108;p15"/>
          <p:cNvPicPr preferRelativeResize="0"/>
          <p:nvPr/>
        </p:nvPicPr>
        <p:blipFill rotWithShape="1">
          <a:blip r:embed="rId8">
            <a:alphaModFix/>
          </a:blip>
          <a:srcRect b="19702" l="22521" r="22789" t="20099"/>
          <a:stretch/>
        </p:blipFill>
        <p:spPr>
          <a:xfrm>
            <a:off x="1012788" y="4022425"/>
            <a:ext cx="991350" cy="727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" name="Google Shape;109;p15"/>
          <p:cNvCxnSpPr>
            <a:stCxn id="108" idx="3"/>
          </p:cNvCxnSpPr>
          <p:nvPr/>
        </p:nvCxnSpPr>
        <p:spPr>
          <a:xfrm>
            <a:off x="2004138" y="4386163"/>
            <a:ext cx="759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5"/>
          <p:cNvSpPr txBox="1"/>
          <p:nvPr/>
        </p:nvSpPr>
        <p:spPr>
          <a:xfrm>
            <a:off x="2922213" y="4056025"/>
            <a:ext cx="14616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fr"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Lot of plastic waste</a:t>
            </a:r>
            <a:endParaRPr sz="10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fr"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Few are recycled</a:t>
            </a:r>
            <a:endParaRPr sz="10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11" name="Google Shape;111;p15"/>
          <p:cNvCxnSpPr/>
          <p:nvPr/>
        </p:nvCxnSpPr>
        <p:spPr>
          <a:xfrm flipH="1" rot="10800000">
            <a:off x="2767438" y="4221175"/>
            <a:ext cx="187500" cy="165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" name="Google Shape;112;p15"/>
          <p:cNvCxnSpPr/>
          <p:nvPr/>
        </p:nvCxnSpPr>
        <p:spPr>
          <a:xfrm>
            <a:off x="2767438" y="4386175"/>
            <a:ext cx="187500" cy="165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" name="Google Shape;113;p15"/>
          <p:cNvSpPr txBox="1"/>
          <p:nvPr/>
        </p:nvSpPr>
        <p:spPr>
          <a:xfrm>
            <a:off x="6320113" y="4095425"/>
            <a:ext cx="18111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05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important challenge for the future !</a:t>
            </a:r>
            <a:endParaRPr b="1">
              <a:solidFill>
                <a:srgbClr val="CC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114;p15"/>
          <p:cNvSpPr/>
          <p:nvPr/>
        </p:nvSpPr>
        <p:spPr>
          <a:xfrm>
            <a:off x="4424500" y="4189375"/>
            <a:ext cx="1761300" cy="3936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5" name="Google Shape;115;p15"/>
          <p:cNvCxnSpPr/>
          <p:nvPr/>
        </p:nvCxnSpPr>
        <p:spPr>
          <a:xfrm>
            <a:off x="6661475" y="4647525"/>
            <a:ext cx="1190100" cy="0"/>
          </a:xfrm>
          <a:prstGeom prst="straightConnector1">
            <a:avLst/>
          </a:prstGeom>
          <a:noFill/>
          <a:ln cap="flat" cmpd="sng" w="9525">
            <a:solidFill>
              <a:srgbClr val="66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15"/>
          <p:cNvCxnSpPr/>
          <p:nvPr/>
        </p:nvCxnSpPr>
        <p:spPr>
          <a:xfrm>
            <a:off x="6797000" y="4678225"/>
            <a:ext cx="933600" cy="0"/>
          </a:xfrm>
          <a:prstGeom prst="straightConnector1">
            <a:avLst/>
          </a:prstGeom>
          <a:noFill/>
          <a:ln cap="flat" cmpd="sng" w="9525">
            <a:solidFill>
              <a:srgbClr val="66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/>
          <p:nvPr>
            <p:ph idx="12" type="sldNum"/>
          </p:nvPr>
        </p:nvSpPr>
        <p:spPr>
          <a:xfrm>
            <a:off x="85031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2" name="Google Shape;122;p16"/>
          <p:cNvSpPr txBox="1"/>
          <p:nvPr/>
        </p:nvSpPr>
        <p:spPr>
          <a:xfrm>
            <a:off x="226950" y="258875"/>
            <a:ext cx="869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CFE2F3"/>
                </a:solidFill>
                <a:latin typeface="Merriweather"/>
                <a:ea typeface="Merriweather"/>
                <a:cs typeface="Merriweather"/>
                <a:sym typeface="Merriweather"/>
              </a:rPr>
              <a:t>A</a:t>
            </a:r>
            <a:r>
              <a:rPr b="1" lang="fr" sz="1800">
                <a:solidFill>
                  <a:srgbClr val="CFE2F3"/>
                </a:solidFill>
                <a:latin typeface="Merriweather"/>
                <a:ea typeface="Merriweather"/>
                <a:cs typeface="Merriweather"/>
                <a:sym typeface="Merriweather"/>
              </a:rPr>
              <a:t> -</a:t>
            </a:r>
            <a:r>
              <a:rPr b="1" lang="fr" sz="1800">
                <a:solidFill>
                  <a:srgbClr val="CFE2F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Context of the study</a:t>
            </a:r>
            <a:endParaRPr b="1" sz="2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23" name="Google Shape;12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3325" y="175500"/>
            <a:ext cx="1274375" cy="50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 rotWithShape="1">
          <a:blip r:embed="rId5">
            <a:alphaModFix/>
          </a:blip>
          <a:srcRect b="0" l="6191" r="-9" t="0"/>
          <a:stretch/>
        </p:blipFill>
        <p:spPr>
          <a:xfrm>
            <a:off x="404824" y="780050"/>
            <a:ext cx="698900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/>
          <p:nvPr/>
        </p:nvSpPr>
        <p:spPr>
          <a:xfrm>
            <a:off x="2159475" y="654925"/>
            <a:ext cx="207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FA8DC"/>
              </a:buClr>
              <a:buSzPts val="1200"/>
              <a:buAutoNum type="arabicParenR" startAt="2"/>
            </a:pPr>
            <a:r>
              <a:rPr i="1" lang="fr" sz="1200" u="sng">
                <a:solidFill>
                  <a:srgbClr val="6FA8DC"/>
                </a:solidFill>
              </a:rPr>
              <a:t>Local context </a:t>
            </a:r>
            <a:endParaRPr i="1" u="sng"/>
          </a:p>
        </p:txBody>
      </p:sp>
      <p:cxnSp>
        <p:nvCxnSpPr>
          <p:cNvPr id="126" name="Google Shape;126;p16"/>
          <p:cNvCxnSpPr/>
          <p:nvPr/>
        </p:nvCxnSpPr>
        <p:spPr>
          <a:xfrm>
            <a:off x="2159475" y="743250"/>
            <a:ext cx="0" cy="21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16"/>
          <p:cNvCxnSpPr/>
          <p:nvPr/>
        </p:nvCxnSpPr>
        <p:spPr>
          <a:xfrm>
            <a:off x="2159475" y="956675"/>
            <a:ext cx="5484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8" name="Google Shape;12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0075" y="1721925"/>
            <a:ext cx="6209973" cy="289076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9" name="Google Shape;129;p16"/>
          <p:cNvSpPr/>
          <p:nvPr/>
        </p:nvSpPr>
        <p:spPr>
          <a:xfrm>
            <a:off x="4746150" y="859700"/>
            <a:ext cx="2224500" cy="571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"/>
              </a:spcBef>
              <a:spcAft>
                <a:spcPts val="0"/>
              </a:spcAft>
              <a:buNone/>
            </a:pPr>
            <a:r>
              <a:rPr b="1" lang="fr"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RAFU</a:t>
            </a:r>
            <a:r>
              <a:rPr lang="fr"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The Grenoble University Manufacturing Workshop Network</a:t>
            </a:r>
            <a:endParaRPr sz="10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Company CHABLOZ</a:t>
            </a:r>
            <a:endParaRPr/>
          </a:p>
        </p:txBody>
      </p:sp>
      <p:pic>
        <p:nvPicPr>
          <p:cNvPr id="130" name="Google Shape;130;p16"/>
          <p:cNvPicPr preferRelativeResize="0"/>
          <p:nvPr/>
        </p:nvPicPr>
        <p:blipFill rotWithShape="1">
          <a:blip r:embed="rId7">
            <a:alphaModFix/>
          </a:blip>
          <a:srcRect b="28817" l="3944" r="7410" t="31290"/>
          <a:stretch/>
        </p:blipFill>
        <p:spPr>
          <a:xfrm>
            <a:off x="7171963" y="914600"/>
            <a:ext cx="1539000" cy="461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16"/>
          <p:cNvCxnSpPr/>
          <p:nvPr/>
        </p:nvCxnSpPr>
        <p:spPr>
          <a:xfrm>
            <a:off x="3625975" y="1124825"/>
            <a:ext cx="0" cy="49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" name="Google Shape;132;p16"/>
          <p:cNvCxnSpPr/>
          <p:nvPr/>
        </p:nvCxnSpPr>
        <p:spPr>
          <a:xfrm rot="10800000">
            <a:off x="4424850" y="728600"/>
            <a:ext cx="0" cy="49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" name="Google Shape;133;p16"/>
          <p:cNvSpPr txBox="1"/>
          <p:nvPr/>
        </p:nvSpPr>
        <p:spPr>
          <a:xfrm>
            <a:off x="2301013" y="4572575"/>
            <a:ext cx="4628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fr" sz="1000" u="sng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Overview of the actors of the project</a:t>
            </a:r>
            <a:endParaRPr sz="15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 txBox="1"/>
          <p:nvPr/>
        </p:nvSpPr>
        <p:spPr>
          <a:xfrm>
            <a:off x="226950" y="258875"/>
            <a:ext cx="866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latin typeface="Playfair Display"/>
                <a:ea typeface="Playfair Display"/>
                <a:cs typeface="Playfair Display"/>
                <a:sym typeface="Playfair Display"/>
              </a:rPr>
              <a:t>Table of contents</a:t>
            </a:r>
            <a:endParaRPr b="1" sz="2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9" name="Google Shape;139;p17"/>
          <p:cNvSpPr txBox="1"/>
          <p:nvPr>
            <p:ph idx="12" type="sldNum"/>
          </p:nvPr>
        </p:nvSpPr>
        <p:spPr>
          <a:xfrm>
            <a:off x="85031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40" name="Google Shape;140;p17"/>
          <p:cNvSpPr/>
          <p:nvPr/>
        </p:nvSpPr>
        <p:spPr>
          <a:xfrm>
            <a:off x="-703375" y="967275"/>
            <a:ext cx="2080200" cy="3684900"/>
          </a:xfrm>
          <a:prstGeom prst="arc">
            <a:avLst>
              <a:gd fmla="val 15986920" name="adj1"/>
              <a:gd fmla="val 5602777" name="adj2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7"/>
          <p:cNvSpPr/>
          <p:nvPr/>
        </p:nvSpPr>
        <p:spPr>
          <a:xfrm>
            <a:off x="924725" y="1516275"/>
            <a:ext cx="548700" cy="5058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3325" y="175500"/>
            <a:ext cx="1274375" cy="50584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7"/>
          <p:cNvSpPr/>
          <p:nvPr/>
        </p:nvSpPr>
        <p:spPr>
          <a:xfrm>
            <a:off x="501550" y="921588"/>
            <a:ext cx="548700" cy="50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676" y="1563413"/>
            <a:ext cx="411525" cy="41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7"/>
          <p:cNvSpPr txBox="1"/>
          <p:nvPr/>
        </p:nvSpPr>
        <p:spPr>
          <a:xfrm>
            <a:off x="1541800" y="1589113"/>
            <a:ext cx="677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500">
                <a:solidFill>
                  <a:srgbClr val="9FC5E8"/>
                </a:solidFill>
                <a:latin typeface="Merriweather"/>
                <a:ea typeface="Merriweather"/>
                <a:cs typeface="Merriweather"/>
                <a:sym typeface="Merriweather"/>
              </a:rPr>
              <a:t>B -</a:t>
            </a:r>
            <a:r>
              <a:rPr b="1" lang="fr" sz="1500">
                <a:solidFill>
                  <a:srgbClr val="9FC5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Problem statement</a:t>
            </a:r>
            <a:endParaRPr b="1">
              <a:solidFill>
                <a:srgbClr val="9FC5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138" y="968738"/>
            <a:ext cx="411525" cy="41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7"/>
          <p:cNvSpPr txBox="1"/>
          <p:nvPr/>
        </p:nvSpPr>
        <p:spPr>
          <a:xfrm>
            <a:off x="1152975" y="1000938"/>
            <a:ext cx="739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000">
                <a:solidFill>
                  <a:srgbClr val="CFE2F3"/>
                </a:solidFill>
                <a:latin typeface="Merriweather"/>
                <a:ea typeface="Merriweather"/>
                <a:cs typeface="Merriweather"/>
                <a:sym typeface="Merriweather"/>
              </a:rPr>
              <a:t>A -</a:t>
            </a:r>
            <a:r>
              <a:rPr lang="fr" sz="1000">
                <a:solidFill>
                  <a:srgbClr val="CFE2F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Context of the study</a:t>
            </a:r>
            <a:endParaRPr sz="900">
              <a:solidFill>
                <a:srgbClr val="CFE2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/>
          <p:nvPr>
            <p:ph idx="12" type="sldNum"/>
          </p:nvPr>
        </p:nvSpPr>
        <p:spPr>
          <a:xfrm>
            <a:off x="85031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3" name="Google Shape;153;p18"/>
          <p:cNvSpPr txBox="1"/>
          <p:nvPr/>
        </p:nvSpPr>
        <p:spPr>
          <a:xfrm>
            <a:off x="226950" y="258875"/>
            <a:ext cx="869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800">
                <a:solidFill>
                  <a:srgbClr val="9FC5E8"/>
                </a:solidFill>
                <a:latin typeface="Merriweather"/>
                <a:ea typeface="Merriweather"/>
                <a:cs typeface="Merriweather"/>
                <a:sym typeface="Merriweather"/>
              </a:rPr>
              <a:t>B</a:t>
            </a:r>
            <a:r>
              <a:rPr b="1" lang="fr" sz="1800">
                <a:solidFill>
                  <a:srgbClr val="9FC5E8"/>
                </a:solidFill>
                <a:latin typeface="Merriweather"/>
                <a:ea typeface="Merriweather"/>
                <a:cs typeface="Merriweather"/>
                <a:sym typeface="Merriweather"/>
              </a:rPr>
              <a:t> -</a:t>
            </a:r>
            <a:r>
              <a:rPr b="1" lang="fr" sz="1800">
                <a:solidFill>
                  <a:srgbClr val="9FC5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Problem statement</a:t>
            </a:r>
            <a:endParaRPr b="1" sz="2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54" name="Google Shape;15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3325" y="175500"/>
            <a:ext cx="1274375" cy="50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8"/>
          <p:cNvPicPr preferRelativeResize="0"/>
          <p:nvPr/>
        </p:nvPicPr>
        <p:blipFill rotWithShape="1">
          <a:blip r:embed="rId5">
            <a:alphaModFix/>
          </a:blip>
          <a:srcRect b="0" l="6191" r="-9" t="0"/>
          <a:stretch/>
        </p:blipFill>
        <p:spPr>
          <a:xfrm>
            <a:off x="404824" y="780050"/>
            <a:ext cx="698900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8"/>
          <p:cNvSpPr txBox="1"/>
          <p:nvPr/>
        </p:nvSpPr>
        <p:spPr>
          <a:xfrm>
            <a:off x="2159475" y="772025"/>
            <a:ext cx="526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200"/>
              <a:buAutoNum type="arabicParenR"/>
            </a:pPr>
            <a:r>
              <a:rPr i="1" lang="fr" sz="1200" u="sng">
                <a:solidFill>
                  <a:srgbClr val="6FA8DC"/>
                </a:solidFill>
              </a:rPr>
              <a:t>Germain LEMASSON’s Challenge (our client) </a:t>
            </a:r>
            <a:endParaRPr i="1" u="sng"/>
          </a:p>
        </p:txBody>
      </p:sp>
      <p:cxnSp>
        <p:nvCxnSpPr>
          <p:cNvPr id="157" name="Google Shape;157;p18"/>
          <p:cNvCxnSpPr/>
          <p:nvPr/>
        </p:nvCxnSpPr>
        <p:spPr>
          <a:xfrm>
            <a:off x="2159475" y="743250"/>
            <a:ext cx="0" cy="21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18"/>
          <p:cNvCxnSpPr/>
          <p:nvPr/>
        </p:nvCxnSpPr>
        <p:spPr>
          <a:xfrm>
            <a:off x="2159475" y="956675"/>
            <a:ext cx="5484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9" name="Google Shape;159;p18"/>
          <p:cNvPicPr preferRelativeResize="0"/>
          <p:nvPr/>
        </p:nvPicPr>
        <p:blipFill rotWithShape="1">
          <a:blip r:embed="rId6">
            <a:alphaModFix/>
          </a:blip>
          <a:srcRect b="0" l="0" r="0" t="1506"/>
          <a:stretch/>
        </p:blipFill>
        <p:spPr>
          <a:xfrm>
            <a:off x="619300" y="1661999"/>
            <a:ext cx="4876800" cy="227647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60" name="Google Shape;160;p18"/>
          <p:cNvSpPr txBox="1"/>
          <p:nvPr/>
        </p:nvSpPr>
        <p:spPr>
          <a:xfrm>
            <a:off x="743638" y="3938463"/>
            <a:ext cx="4628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800"/>
              </a:spcAft>
              <a:buNone/>
            </a:pPr>
            <a:r>
              <a:rPr i="1" lang="fr" sz="1000" u="sng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3Devo recycling solution</a:t>
            </a:r>
            <a:endParaRPr sz="1600">
              <a:solidFill>
                <a:srgbClr val="CC0000"/>
              </a:solidFill>
            </a:endParaRPr>
          </a:p>
        </p:txBody>
      </p:sp>
      <p:cxnSp>
        <p:nvCxnSpPr>
          <p:cNvPr id="161" name="Google Shape;161;p18"/>
          <p:cNvCxnSpPr/>
          <p:nvPr/>
        </p:nvCxnSpPr>
        <p:spPr>
          <a:xfrm>
            <a:off x="5695300" y="1837938"/>
            <a:ext cx="590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2" name="Google Shape;162;p18"/>
          <p:cNvSpPr txBox="1"/>
          <p:nvPr/>
        </p:nvSpPr>
        <p:spPr>
          <a:xfrm>
            <a:off x="6332950" y="1668200"/>
            <a:ext cx="19587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1200">
                <a:latin typeface="Times New Roman"/>
                <a:ea typeface="Times New Roman"/>
                <a:cs typeface="Times New Roman"/>
                <a:sym typeface="Times New Roman"/>
              </a:rPr>
              <a:t>Machines are very expensive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Hopper of the shredder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800"/>
              </a:spcBef>
              <a:spcAft>
                <a:spcPts val="5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 used often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18"/>
          <p:cNvSpPr/>
          <p:nvPr/>
        </p:nvSpPr>
        <p:spPr>
          <a:xfrm>
            <a:off x="6013325" y="3028400"/>
            <a:ext cx="2278200" cy="990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latin typeface="Times New Roman"/>
                <a:ea typeface="Times New Roman"/>
                <a:cs typeface="Times New Roman"/>
                <a:sym typeface="Times New Roman"/>
              </a:rPr>
              <a:t>Our role :</a:t>
            </a:r>
            <a:endParaRPr b="1"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3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an assembly of low-tech solutions for grinding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64" name="Google Shape;164;p18"/>
          <p:cNvCxnSpPr/>
          <p:nvPr/>
        </p:nvCxnSpPr>
        <p:spPr>
          <a:xfrm>
            <a:off x="5695300" y="2140238"/>
            <a:ext cx="590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" name="Google Shape;165;p18"/>
          <p:cNvCxnSpPr/>
          <p:nvPr/>
        </p:nvCxnSpPr>
        <p:spPr>
          <a:xfrm>
            <a:off x="5695300" y="2433163"/>
            <a:ext cx="590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/>
          <p:nvPr>
            <p:ph idx="12" type="sldNum"/>
          </p:nvPr>
        </p:nvSpPr>
        <p:spPr>
          <a:xfrm>
            <a:off x="85031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71" name="Google Shape;171;p19"/>
          <p:cNvSpPr txBox="1"/>
          <p:nvPr/>
        </p:nvSpPr>
        <p:spPr>
          <a:xfrm>
            <a:off x="226950" y="258875"/>
            <a:ext cx="869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9FC5E8"/>
                </a:solidFill>
                <a:latin typeface="Merriweather"/>
                <a:ea typeface="Merriweather"/>
                <a:cs typeface="Merriweather"/>
                <a:sym typeface="Merriweather"/>
              </a:rPr>
              <a:t>B -</a:t>
            </a:r>
            <a:r>
              <a:rPr b="1" lang="fr" sz="1800">
                <a:solidFill>
                  <a:srgbClr val="9FC5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Problem statement</a:t>
            </a:r>
            <a:endParaRPr b="1" sz="2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72" name="Google Shape;17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3325" y="175500"/>
            <a:ext cx="1274375" cy="50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9"/>
          <p:cNvPicPr preferRelativeResize="0"/>
          <p:nvPr/>
        </p:nvPicPr>
        <p:blipFill rotWithShape="1">
          <a:blip r:embed="rId5">
            <a:alphaModFix/>
          </a:blip>
          <a:srcRect b="0" l="6191" r="-9" t="0"/>
          <a:stretch/>
        </p:blipFill>
        <p:spPr>
          <a:xfrm>
            <a:off x="404824" y="780050"/>
            <a:ext cx="698900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9"/>
          <p:cNvSpPr txBox="1"/>
          <p:nvPr/>
        </p:nvSpPr>
        <p:spPr>
          <a:xfrm>
            <a:off x="2159475" y="772025"/>
            <a:ext cx="526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200"/>
              <a:buAutoNum type="arabicParenR" startAt="2"/>
            </a:pPr>
            <a:r>
              <a:rPr i="1" lang="fr" sz="1200" u="sng">
                <a:solidFill>
                  <a:srgbClr val="6FA8DC"/>
                </a:solidFill>
              </a:rPr>
              <a:t>The Physiotherapist’s Challenge</a:t>
            </a:r>
            <a:endParaRPr i="1" u="sng"/>
          </a:p>
        </p:txBody>
      </p:sp>
      <p:cxnSp>
        <p:nvCxnSpPr>
          <p:cNvPr id="175" name="Google Shape;175;p19"/>
          <p:cNvCxnSpPr/>
          <p:nvPr/>
        </p:nvCxnSpPr>
        <p:spPr>
          <a:xfrm>
            <a:off x="2159475" y="743250"/>
            <a:ext cx="0" cy="21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19"/>
          <p:cNvCxnSpPr/>
          <p:nvPr/>
        </p:nvCxnSpPr>
        <p:spPr>
          <a:xfrm>
            <a:off x="2159475" y="956675"/>
            <a:ext cx="5484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7" name="Google Shape;17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0975" y="1293150"/>
            <a:ext cx="7362047" cy="1831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9"/>
          <p:cNvPicPr preferRelativeResize="0"/>
          <p:nvPr/>
        </p:nvPicPr>
        <p:blipFill rotWithShape="1">
          <a:blip r:embed="rId7">
            <a:alphaModFix/>
          </a:blip>
          <a:srcRect b="10482" l="0" r="0" t="0"/>
          <a:stretch/>
        </p:blipFill>
        <p:spPr>
          <a:xfrm>
            <a:off x="520125" y="3244650"/>
            <a:ext cx="2831275" cy="125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9"/>
          <p:cNvSpPr txBox="1"/>
          <p:nvPr/>
        </p:nvSpPr>
        <p:spPr>
          <a:xfrm>
            <a:off x="790350" y="4443750"/>
            <a:ext cx="22908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9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Picture 4 : </a:t>
            </a:r>
            <a:r>
              <a:rPr lang="fr" sz="9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Remaining pieces of the</a:t>
            </a:r>
            <a:endParaRPr sz="900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thermoformable plastic plate</a:t>
            </a:r>
            <a:endParaRPr/>
          </a:p>
        </p:txBody>
      </p:sp>
      <p:sp>
        <p:nvSpPr>
          <p:cNvPr id="180" name="Google Shape;180;p19"/>
          <p:cNvSpPr/>
          <p:nvPr/>
        </p:nvSpPr>
        <p:spPr>
          <a:xfrm>
            <a:off x="4425700" y="3470025"/>
            <a:ext cx="3454200" cy="110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latin typeface="Times New Roman"/>
                <a:ea typeface="Times New Roman"/>
                <a:cs typeface="Times New Roman"/>
                <a:sym typeface="Times New Roman"/>
              </a:rPr>
              <a:t>Our role :</a:t>
            </a:r>
            <a:endParaRPr b="1"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Make new thermoformable plastic plates  thanks to a low tech high temperature press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/>
          <p:nvPr/>
        </p:nvSpPr>
        <p:spPr>
          <a:xfrm>
            <a:off x="226950" y="258875"/>
            <a:ext cx="866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latin typeface="Playfair Display"/>
                <a:ea typeface="Playfair Display"/>
                <a:cs typeface="Playfair Display"/>
                <a:sym typeface="Playfair Display"/>
              </a:rPr>
              <a:t>Table of contents</a:t>
            </a:r>
            <a:endParaRPr b="1" sz="2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86" name="Google Shape;186;p20"/>
          <p:cNvSpPr txBox="1"/>
          <p:nvPr>
            <p:ph idx="12" type="sldNum"/>
          </p:nvPr>
        </p:nvSpPr>
        <p:spPr>
          <a:xfrm>
            <a:off x="85031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87" name="Google Shape;187;p20"/>
          <p:cNvSpPr/>
          <p:nvPr/>
        </p:nvSpPr>
        <p:spPr>
          <a:xfrm>
            <a:off x="-703375" y="967275"/>
            <a:ext cx="2080200" cy="3684900"/>
          </a:xfrm>
          <a:prstGeom prst="arc">
            <a:avLst>
              <a:gd fmla="val 15986920" name="adj1"/>
              <a:gd fmla="val 5602777" name="adj2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0"/>
          <p:cNvSpPr/>
          <p:nvPr/>
        </p:nvSpPr>
        <p:spPr>
          <a:xfrm>
            <a:off x="924725" y="1516275"/>
            <a:ext cx="548700" cy="505800"/>
          </a:xfrm>
          <a:prstGeom prst="ellipse">
            <a:avLst/>
          </a:prstGeom>
          <a:solidFill>
            <a:srgbClr val="9FC5E8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3325" y="175500"/>
            <a:ext cx="1274375" cy="50584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0"/>
          <p:cNvSpPr/>
          <p:nvPr/>
        </p:nvSpPr>
        <p:spPr>
          <a:xfrm>
            <a:off x="501550" y="921588"/>
            <a:ext cx="548700" cy="5058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676" y="1563413"/>
            <a:ext cx="411525" cy="41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0"/>
          <p:cNvSpPr txBox="1"/>
          <p:nvPr/>
        </p:nvSpPr>
        <p:spPr>
          <a:xfrm>
            <a:off x="1541800" y="1626513"/>
            <a:ext cx="677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fr" sz="1000">
                <a:solidFill>
                  <a:srgbClr val="9FC5E8"/>
                </a:solidFill>
                <a:latin typeface="Merriweather"/>
                <a:ea typeface="Merriweather"/>
                <a:cs typeface="Merriweather"/>
                <a:sym typeface="Merriweather"/>
              </a:rPr>
              <a:t>B -</a:t>
            </a:r>
            <a:r>
              <a:rPr i="1" lang="fr" sz="1000">
                <a:solidFill>
                  <a:srgbClr val="9FC5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Problem statement</a:t>
            </a:r>
            <a:endParaRPr i="1" sz="900">
              <a:solidFill>
                <a:srgbClr val="9FC5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138" y="968738"/>
            <a:ext cx="411525" cy="41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0"/>
          <p:cNvSpPr txBox="1"/>
          <p:nvPr/>
        </p:nvSpPr>
        <p:spPr>
          <a:xfrm>
            <a:off x="1152975" y="1000938"/>
            <a:ext cx="739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000">
                <a:solidFill>
                  <a:srgbClr val="CFE2F3"/>
                </a:solidFill>
                <a:latin typeface="Merriweather"/>
                <a:ea typeface="Merriweather"/>
                <a:cs typeface="Merriweather"/>
                <a:sym typeface="Merriweather"/>
              </a:rPr>
              <a:t>A -</a:t>
            </a:r>
            <a:r>
              <a:rPr lang="fr" sz="1000">
                <a:solidFill>
                  <a:srgbClr val="CFE2F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Context of the study</a:t>
            </a:r>
            <a:endParaRPr sz="900">
              <a:solidFill>
                <a:srgbClr val="CFE2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0"/>
          <p:cNvSpPr/>
          <p:nvPr/>
        </p:nvSpPr>
        <p:spPr>
          <a:xfrm>
            <a:off x="1050250" y="2252100"/>
            <a:ext cx="548700" cy="5058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8837" y="2297286"/>
            <a:ext cx="411525" cy="41543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0"/>
          <p:cNvSpPr txBox="1"/>
          <p:nvPr/>
        </p:nvSpPr>
        <p:spPr>
          <a:xfrm>
            <a:off x="1770000" y="2273650"/>
            <a:ext cx="5604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500">
                <a:solidFill>
                  <a:srgbClr val="6FA8DC"/>
                </a:solidFill>
                <a:latin typeface="Merriweather"/>
                <a:ea typeface="Merriweather"/>
                <a:cs typeface="Merriweather"/>
                <a:sym typeface="Merriweather"/>
              </a:rPr>
              <a:t>C -</a:t>
            </a:r>
            <a:r>
              <a:rPr b="1" lang="fr" sz="1500">
                <a:solidFill>
                  <a:srgbClr val="6FA8D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Main objective of the project</a:t>
            </a:r>
            <a:endParaRPr b="1">
              <a:solidFill>
                <a:srgbClr val="6FA8D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/>
          <p:nvPr>
            <p:ph idx="12" type="sldNum"/>
          </p:nvPr>
        </p:nvSpPr>
        <p:spPr>
          <a:xfrm>
            <a:off x="85031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03" name="Google Shape;203;p21"/>
          <p:cNvSpPr txBox="1"/>
          <p:nvPr/>
        </p:nvSpPr>
        <p:spPr>
          <a:xfrm>
            <a:off x="226950" y="258875"/>
            <a:ext cx="869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800">
                <a:solidFill>
                  <a:srgbClr val="6FA8DC"/>
                </a:solidFill>
                <a:latin typeface="Merriweather"/>
                <a:ea typeface="Merriweather"/>
                <a:cs typeface="Merriweather"/>
                <a:sym typeface="Merriweather"/>
              </a:rPr>
              <a:t>C -</a:t>
            </a:r>
            <a:r>
              <a:rPr b="1" lang="fr" sz="1800">
                <a:solidFill>
                  <a:srgbClr val="6FA8D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Main objective of the project</a:t>
            </a:r>
            <a:endParaRPr b="1" sz="2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04" name="Google Shape;20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3325" y="175500"/>
            <a:ext cx="1274375" cy="50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1"/>
          <p:cNvPicPr preferRelativeResize="0"/>
          <p:nvPr/>
        </p:nvPicPr>
        <p:blipFill rotWithShape="1">
          <a:blip r:embed="rId5">
            <a:alphaModFix/>
          </a:blip>
          <a:srcRect b="0" l="6191" r="-9" t="0"/>
          <a:stretch/>
        </p:blipFill>
        <p:spPr>
          <a:xfrm>
            <a:off x="404824" y="780050"/>
            <a:ext cx="698900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1"/>
          <p:cNvSpPr txBox="1"/>
          <p:nvPr/>
        </p:nvSpPr>
        <p:spPr>
          <a:xfrm>
            <a:off x="2159475" y="772025"/>
            <a:ext cx="526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200"/>
              <a:buAutoNum type="arabicParenR"/>
            </a:pPr>
            <a:r>
              <a:rPr i="1" lang="fr" sz="1200" u="sng">
                <a:solidFill>
                  <a:srgbClr val="6FA8DC"/>
                </a:solidFill>
              </a:rPr>
              <a:t>Objectives for the shredder</a:t>
            </a:r>
            <a:endParaRPr i="1" u="sng"/>
          </a:p>
        </p:txBody>
      </p:sp>
      <p:cxnSp>
        <p:nvCxnSpPr>
          <p:cNvPr id="207" name="Google Shape;207;p21"/>
          <p:cNvCxnSpPr/>
          <p:nvPr/>
        </p:nvCxnSpPr>
        <p:spPr>
          <a:xfrm>
            <a:off x="2159475" y="743250"/>
            <a:ext cx="0" cy="213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21"/>
          <p:cNvCxnSpPr/>
          <p:nvPr/>
        </p:nvCxnSpPr>
        <p:spPr>
          <a:xfrm>
            <a:off x="2159475" y="956675"/>
            <a:ext cx="5484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9" name="Google Shape;20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800" y="1468499"/>
            <a:ext cx="5734050" cy="27336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0" name="Google Shape;210;p21"/>
          <p:cNvSpPr txBox="1"/>
          <p:nvPr/>
        </p:nvSpPr>
        <p:spPr>
          <a:xfrm>
            <a:off x="1150763" y="4255188"/>
            <a:ext cx="4628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u="sng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Overview of the project concerning the low tech shredder</a:t>
            </a:r>
            <a:endParaRPr sz="1700">
              <a:solidFill>
                <a:srgbClr val="CC0000"/>
              </a:solidFill>
            </a:endParaRPr>
          </a:p>
        </p:txBody>
      </p:sp>
      <p:sp>
        <p:nvSpPr>
          <p:cNvPr id="211" name="Google Shape;211;p21"/>
          <p:cNvSpPr txBox="1"/>
          <p:nvPr/>
        </p:nvSpPr>
        <p:spPr>
          <a:xfrm>
            <a:off x="6749400" y="2438150"/>
            <a:ext cx="16671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5275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50"/>
              <a:buChar char="➢"/>
            </a:pPr>
            <a:r>
              <a:rPr b="1" lang="fr" sz="1050">
                <a:solidFill>
                  <a:schemeClr val="dk1"/>
                </a:solidFill>
              </a:rPr>
              <a:t>SECURITY</a:t>
            </a:r>
            <a:endParaRPr b="1" sz="1050">
              <a:solidFill>
                <a:schemeClr val="dk1"/>
              </a:solidFill>
            </a:endParaRPr>
          </a:p>
          <a:p>
            <a:pPr indent="-29527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➢"/>
            </a:pPr>
            <a:r>
              <a:rPr b="1" lang="fr" sz="1050">
                <a:solidFill>
                  <a:schemeClr val="dk1"/>
                </a:solidFill>
              </a:rPr>
              <a:t>ELECTRONIC</a:t>
            </a:r>
            <a:endParaRPr b="1" sz="1050">
              <a:solidFill>
                <a:schemeClr val="dk1"/>
              </a:solidFill>
            </a:endParaRPr>
          </a:p>
          <a:p>
            <a:pPr indent="-29527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➢"/>
            </a:pPr>
            <a:r>
              <a:rPr b="1" lang="fr" sz="1050">
                <a:solidFill>
                  <a:schemeClr val="dk1"/>
                </a:solidFill>
              </a:rPr>
              <a:t>SUPPORT</a:t>
            </a:r>
            <a:endParaRPr b="1" sz="1050">
              <a:solidFill>
                <a:schemeClr val="dk1"/>
              </a:solidFill>
            </a:endParaRPr>
          </a:p>
        </p:txBody>
      </p:sp>
      <p:cxnSp>
        <p:nvCxnSpPr>
          <p:cNvPr id="212" name="Google Shape;212;p21"/>
          <p:cNvCxnSpPr/>
          <p:nvPr/>
        </p:nvCxnSpPr>
        <p:spPr>
          <a:xfrm>
            <a:off x="6713250" y="2355025"/>
            <a:ext cx="173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1"/>
          <p:cNvCxnSpPr/>
          <p:nvPr/>
        </p:nvCxnSpPr>
        <p:spPr>
          <a:xfrm>
            <a:off x="6732400" y="3239175"/>
            <a:ext cx="173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1"/>
          <p:cNvCxnSpPr/>
          <p:nvPr/>
        </p:nvCxnSpPr>
        <p:spPr>
          <a:xfrm rot="10800000">
            <a:off x="7582950" y="1443025"/>
            <a:ext cx="0" cy="912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21"/>
          <p:cNvCxnSpPr/>
          <p:nvPr/>
        </p:nvCxnSpPr>
        <p:spPr>
          <a:xfrm rot="10800000">
            <a:off x="7582950" y="3239175"/>
            <a:ext cx="0" cy="912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